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72" r:id="rId3"/>
    <p:sldId id="257" r:id="rId4"/>
    <p:sldId id="279" r:id="rId5"/>
    <p:sldId id="259" r:id="rId6"/>
    <p:sldId id="276" r:id="rId7"/>
    <p:sldId id="274" r:id="rId8"/>
    <p:sldId id="265" r:id="rId9"/>
    <p:sldId id="260" r:id="rId10"/>
    <p:sldId id="261" r:id="rId11"/>
    <p:sldId id="262" r:id="rId12"/>
    <p:sldId id="280" r:id="rId13"/>
    <p:sldId id="263" r:id="rId14"/>
    <p:sldId id="304" r:id="rId15"/>
    <p:sldId id="264" r:id="rId16"/>
    <p:sldId id="282" r:id="rId17"/>
    <p:sldId id="283" r:id="rId18"/>
    <p:sldId id="284" r:id="rId19"/>
    <p:sldId id="285" r:id="rId20"/>
    <p:sldId id="286" r:id="rId21"/>
    <p:sldId id="295" r:id="rId22"/>
    <p:sldId id="296" r:id="rId23"/>
    <p:sldId id="287" r:id="rId24"/>
    <p:sldId id="288" r:id="rId25"/>
    <p:sldId id="290" r:id="rId26"/>
    <p:sldId id="297" r:id="rId27"/>
    <p:sldId id="298" r:id="rId28"/>
    <p:sldId id="302" r:id="rId29"/>
    <p:sldId id="303" r:id="rId30"/>
    <p:sldId id="291" r:id="rId31"/>
    <p:sldId id="299" r:id="rId32"/>
    <p:sldId id="308" r:id="rId33"/>
    <p:sldId id="267" r:id="rId34"/>
    <p:sldId id="305" r:id="rId35"/>
    <p:sldId id="301" r:id="rId36"/>
    <p:sldId id="307" r:id="rId37"/>
    <p:sldId id="294"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480BF-E71A-66E5-00A3-8FBCDC657327}" v="10" dt="2025-04-07T01:41:33.114"/>
    <p1510:client id="{74C70393-37CF-EA90-DFF7-185511A759B6}" v="209" dt="2025-04-08T01:36:13.703"/>
    <p1510:client id="{B530127B-343D-F524-9B80-CF11F289419E}" v="1324" dt="2025-04-08T01:23:47.762"/>
    <p1510:client id="{DACA42D7-395C-FFA4-0C15-30AC2C98EBC5}" v="27" dt="2025-04-08T00:51:42.220"/>
    <p1510:client id="{E9531F05-06F5-85F1-3C0C-253A9C79989E}" v="155" dt="2025-04-08T00:29:40.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td14336n_pace_edu/Documents/Presentation_ColumnCluster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Stories Committed</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B234-47B3-B0FF-9998C89585D3}"/>
            </c:ext>
          </c:extLst>
        </c:ser>
        <c:ser>
          <c:idx val="1"/>
          <c:order val="1"/>
          <c:tx>
            <c:strRef>
              <c:f>Sheet1!$C$1</c:f>
              <c:strCache>
                <c:ptCount val="1"/>
                <c:pt idx="0">
                  <c:v>Stories Completed</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18</c:v>
                </c:pt>
              </c:numCache>
            </c:numRef>
          </c:val>
          <c:extLst>
            <c:ext xmlns:c16="http://schemas.microsoft.com/office/drawing/2014/chart" uri="{C3380CC4-5D6E-409C-BE32-E72D297353CC}">
              <c16:uniqueId val="{00000001-B234-47B3-B0FF-9998C89585D3}"/>
            </c:ext>
          </c:extLst>
        </c:ser>
        <c:dLbls>
          <c:showLegendKey val="0"/>
          <c:showVal val="0"/>
          <c:showCatName val="0"/>
          <c:showSerName val="0"/>
          <c:showPercent val="0"/>
          <c:showBubbleSize val="0"/>
        </c:dLbls>
        <c:gapWidth val="219"/>
        <c:overlap val="-27"/>
        <c:axId val="2062511072"/>
        <c:axId val="2062508672"/>
      </c:barChart>
      <c:catAx>
        <c:axId val="206251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2508672"/>
        <c:crosses val="autoZero"/>
        <c:auto val="1"/>
        <c:lblAlgn val="ctr"/>
        <c:lblOffset val="100"/>
        <c:noMultiLvlLbl val="0"/>
      </c:catAx>
      <c:valAx>
        <c:axId val="2062508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251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681BE48F-361E-48F8-A870-E05D51DDF6B2}">
      <dgm:prSet/>
      <dgm:spPr/>
      <dgm:t>
        <a:bodyPr/>
        <a:lstStyle/>
        <a:p>
          <a:pPr rtl="0"/>
          <a:r>
            <a:rPr lang="en-US">
              <a:solidFill>
                <a:srgbClr val="FFFFFF"/>
              </a:solidFill>
              <a:latin typeface="Calibri"/>
              <a:ea typeface="Calibri"/>
              <a:cs typeface="Calibri"/>
            </a:rPr>
            <a:t>All team communication will occur using Microsoft Teams/I-Message</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pPr rtl="0"/>
          <a:r>
            <a:rPr lang="en-US">
              <a:solidFill>
                <a:srgbClr val="FFFFFF"/>
              </a:solidFill>
              <a:latin typeface="Calibri"/>
              <a:ea typeface="Calibri"/>
              <a:cs typeface="Calibri"/>
            </a:rPr>
            <a:t>We remind each other that we are all in this together, and when conflicts do arise, we tackle them as a team and will help guide each other.</a:t>
          </a:r>
          <a:r>
            <a:rPr lang="en-US">
              <a:latin typeface="Calibri Light" panose="020F0302020204030204"/>
            </a:rPr>
            <a:t> </a:t>
          </a:r>
          <a:endParaRPr lang="en-US"/>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solidFill>
                <a:srgbClr val="FFFFFF"/>
              </a:solidFill>
              <a:latin typeface="Calibri"/>
              <a:ea typeface="Calibri"/>
              <a:cs typeface="Calibri"/>
            </a:rPr>
            <a:t>Meetings will be held using Microsoft Teams. We will meet weekly on Wednesdays @8:00 pm. We will add meetings as needed, to stay on top of deadlines. Meetings will be about a half hour.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pPr algn="l" rtl="0"/>
          <a:r>
            <a:rPr lang="en-US">
              <a:solidFill>
                <a:srgbClr val="FFFFFF"/>
              </a:solidFill>
              <a:latin typeface="Calibri"/>
              <a:ea typeface="Calibri"/>
              <a:cs typeface="Calibri"/>
            </a:rPr>
            <a:t>At the beginning of each sprint, we will hold a sprint planning meeting, in which everyone is given their tasks. </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pPr rtl="0"/>
          <a:r>
            <a:rPr lang="en-US">
              <a:solidFill>
                <a:srgbClr val="FFFFFF"/>
              </a:solidFill>
              <a:latin typeface="Calibri"/>
              <a:ea typeface="Calibri"/>
              <a:cs typeface="Calibri"/>
            </a:rPr>
            <a:t>Before the sprint is over, we will hold a meeting on our retrospectives.</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A3603757-0D30-41BD-8611-C01C503EE594}">
      <dgm:prSet phldr="0"/>
      <dgm:spPr/>
      <dgm:t>
        <a:bodyPr/>
        <a:lstStyle/>
        <a:p>
          <a:pPr rtl="0"/>
          <a:r>
            <a:rPr lang="en-US">
              <a:solidFill>
                <a:srgbClr val="FFFFFF"/>
              </a:solidFill>
              <a:latin typeface="Calibri"/>
              <a:ea typeface="Calibri"/>
              <a:cs typeface="Calibri"/>
            </a:rPr>
            <a:t>Each team member will understand their role and what they are responsible for.</a:t>
          </a:r>
          <a:endParaRPr lang="en-US"/>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567A8D03-7AC9-406F-958F-4DEC2653F014}" type="pres">
      <dgm:prSet presAssocID="{A3603757-0D30-41BD-8611-C01C503EE594}" presName="node" presStyleLbl="node1" presStyleIdx="5" presStyleCnt="6">
        <dgm:presLayoutVars>
          <dgm:bulletEnabled val="1"/>
        </dgm:presLayoutVars>
      </dgm:prSet>
      <dgm:spPr/>
    </dgm:pt>
  </dgm:ptLst>
  <dgm:cxnLst>
    <dgm:cxn modelId="{0AAC9407-69D3-48E9-878D-B9A853B13070}" type="presOf" srcId="{4929ABA7-8962-43EB-9C04-9E84F1A32F47}" destId="{C12A995B-A395-4880-B23F-EC31C0C3BF86}" srcOrd="0" destOrd="0" presId="urn:microsoft.com/office/officeart/2016/7/layout/RepeatingBendingProcessNew"/>
    <dgm:cxn modelId="{87221119-011D-4728-8004-767F1B5A689E}" type="presOf" srcId="{93936BCA-9828-437F-A683-CEDC752054FB}" destId="{F444464A-C860-4150-8E2F-2BB332DB18C0}" srcOrd="1" destOrd="0" presId="urn:microsoft.com/office/officeart/2016/7/layout/RepeatingBendingProcessNew"/>
    <dgm:cxn modelId="{2D6FF31D-8B62-4630-B12A-9D2DB7A95A92}" type="presOf" srcId="{A3603757-0D30-41BD-8611-C01C503EE594}" destId="{567A8D03-7AC9-406F-958F-4DEC2653F014}" srcOrd="0" destOrd="0" presId="urn:microsoft.com/office/officeart/2016/7/layout/RepeatingBendingProcessNew"/>
    <dgm:cxn modelId="{E446E92B-B0EB-4394-897F-8EA3CA387754}" type="presOf" srcId="{C93D55D7-5F2B-41F7-8DD3-E2C1B87AE9C6}" destId="{A2A89E8E-52B8-47CF-944F-FCA3E70F9A94}" srcOrd="0" destOrd="0" presId="urn:microsoft.com/office/officeart/2016/7/layout/RepeatingBendingProcessNew"/>
    <dgm:cxn modelId="{84A26733-87A5-44A1-9054-C771FD389180}" type="presOf" srcId="{DE36A832-6715-4F96-BDB5-3921F517B7B3}" destId="{4BB5BAF2-F1F4-437D-917C-824C83D57D14}" srcOrd="1" destOrd="0" presId="urn:microsoft.com/office/officeart/2016/7/layout/RepeatingBendingProcessNew"/>
    <dgm:cxn modelId="{A7EA283C-2CB8-43F6-9135-3089D0729BE4}" type="presOf" srcId="{5584F697-C8B2-4D51-B776-4404B52B3F0C}" destId="{33526A84-A76C-47C3-A0D1-62D8CB365FED}" srcOrd="0" destOrd="0"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90E83742-601C-4E09-A575-211CE247E8D1}" type="presOf" srcId="{681BE48F-361E-48F8-A870-E05D51DDF6B2}" destId="{475F7CFF-AFC1-4D03-BEC9-144AB956F76B}" srcOrd="0" destOrd="0"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CE8DF44E-9F71-4A89-94A4-50E4B00CAACE}" type="presOf" srcId="{C93D55D7-5F2B-41F7-8DD3-E2C1B87AE9C6}" destId="{A194593A-3392-4EB3-AAAD-F90F5F7703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47E6177F-0C00-4597-8405-DDA7DFEAD277}" srcId="{314A4CC2-2785-48D8-85D9-79A9BF7F12E3}" destId="{681BE48F-361E-48F8-A870-E05D51DDF6B2}" srcOrd="0" destOrd="0" parTransId="{E3CE9549-85E3-4CE9-BC5D-EC319AC9B776}" sibTransId="{4929ABA7-8962-43EB-9C04-9E84F1A32F47}"/>
    <dgm:cxn modelId="{6D72D088-751E-4241-B508-358C1626DD1F}" srcId="{314A4CC2-2785-48D8-85D9-79A9BF7F12E3}" destId="{18FA724D-A621-4FCE-A4AE-CA6CE8B8EA43}" srcOrd="2" destOrd="0" parTransId="{D5E8FCA9-2911-4CF6-9139-ADAC4E87FBAC}" sibTransId="{C93D55D7-5F2B-41F7-8DD3-E2C1B87AE9C6}"/>
    <dgm:cxn modelId="{1455878E-B33C-4751-A846-F323CB0E72A7}" type="presOf" srcId="{5D68B8C5-BDFA-4585-82F7-41476467893D}" destId="{57F33826-D0B6-4232-97BC-F34D9C6FFD5D}" srcOrd="0" destOrd="0" presId="urn:microsoft.com/office/officeart/2016/7/layout/RepeatingBendingProcessNew"/>
    <dgm:cxn modelId="{9C5DD894-F8D7-43AA-8D2C-03C0635370FC}" type="presOf" srcId="{314A4CC2-2785-48D8-85D9-79A9BF7F12E3}" destId="{DFDCC62A-1CA5-4326-8B3A-A9273A9D5FA4}" srcOrd="0" destOrd="0" presId="urn:microsoft.com/office/officeart/2016/7/layout/RepeatingBendingProcessNew"/>
    <dgm:cxn modelId="{90624E99-1756-4DCB-BEB0-63ED62058993}" type="presOf" srcId="{18FA724D-A621-4FCE-A4AE-CA6CE8B8EA43}" destId="{C6269360-02BA-40EB-B137-BBA2E040B493}" srcOrd="0" destOrd="0" presId="urn:microsoft.com/office/officeart/2016/7/layout/RepeatingBendingProcessNew"/>
    <dgm:cxn modelId="{7945C7AF-4096-4E91-8040-751FD33935B1}" type="presOf" srcId="{853F8C8C-DD48-419E-B241-775AC6BE9505}" destId="{D521BF5D-2A43-4C12-AB9E-44E3F38D4C60}" srcOrd="0" destOrd="0" presId="urn:microsoft.com/office/officeart/2016/7/layout/RepeatingBendingProcessNew"/>
    <dgm:cxn modelId="{644C06C2-A5B0-4D9B-A78C-DE16CFCA97C6}" type="presOf" srcId="{93936BCA-9828-437F-A683-CEDC752054FB}" destId="{58C872A6-8485-4722-8E6B-369207A65355}" srcOrd="0" destOrd="0" presId="urn:microsoft.com/office/officeart/2016/7/layout/RepeatingBendingProcessNew"/>
    <dgm:cxn modelId="{B6AFADC7-E4D1-4F21-8A10-B64D24BBDB59}" type="presOf" srcId="{5663FFBB-9508-4437-8849-E82179845557}" destId="{FB489743-E503-417C-8738-2BD88D3CD441}" srcOrd="0" destOrd="0" presId="urn:microsoft.com/office/officeart/2016/7/layout/RepeatingBendingProcessNew"/>
    <dgm:cxn modelId="{95BE8ACA-E8CC-4D5B-94BE-B352E073EE37}" type="presOf" srcId="{4929ABA7-8962-43EB-9C04-9E84F1A32F47}" destId="{5A6898C4-5D49-4DEE-AA8F-2168E2381A44}" srcOrd="1" destOrd="0" presId="urn:microsoft.com/office/officeart/2016/7/layout/RepeatingBendingProcessNew"/>
    <dgm:cxn modelId="{F787B5D9-DBD0-4468-98C5-89664B55DEE6}" type="presOf" srcId="{DE36A832-6715-4F96-BDB5-3921F517B7B3}" destId="{1A88C864-1C0C-4AEB-9D14-E36B46877FC9}" srcOrd="0" destOrd="0" presId="urn:microsoft.com/office/officeart/2016/7/layout/RepeatingBendingProcessNew"/>
    <dgm:cxn modelId="{889989EC-8CC4-43E8-BE94-B4D4329DBB7B}" type="presOf" srcId="{853F8C8C-DD48-419E-B241-775AC6BE9505}" destId="{34363A4C-BB81-4236-A029-6A313902D19D}" srcOrd="1" destOrd="0" presId="urn:microsoft.com/office/officeart/2016/7/layout/RepeatingBendingProcessNew"/>
    <dgm:cxn modelId="{E48DEDF7-B83D-4F77-90AF-8D825299EBEF}" srcId="{314A4CC2-2785-48D8-85D9-79A9BF7F12E3}" destId="{A3603757-0D30-41BD-8611-C01C503EE594}" srcOrd="5" destOrd="0" parTransId="{AC226A43-89FD-4C61-96E0-DDE27D650D5A}" sibTransId="{F2D08B99-EA82-44CE-95D1-5480F61713C5}"/>
    <dgm:cxn modelId="{3B594DE3-4D4E-41F9-B703-C200D96C10D6}" type="presParOf" srcId="{DFDCC62A-1CA5-4326-8B3A-A9273A9D5FA4}" destId="{475F7CFF-AFC1-4D03-BEC9-144AB956F76B}" srcOrd="0" destOrd="0" presId="urn:microsoft.com/office/officeart/2016/7/layout/RepeatingBendingProcessNew"/>
    <dgm:cxn modelId="{0B34EB2A-FE76-4D36-B2BE-0E5164CA24A5}" type="presParOf" srcId="{DFDCC62A-1CA5-4326-8B3A-A9273A9D5FA4}" destId="{C12A995B-A395-4880-B23F-EC31C0C3BF86}" srcOrd="1" destOrd="0" presId="urn:microsoft.com/office/officeart/2016/7/layout/RepeatingBendingProcessNew"/>
    <dgm:cxn modelId="{C6E10898-A948-49C0-BD85-25E8EE9D15BF}" type="presParOf" srcId="{C12A995B-A395-4880-B23F-EC31C0C3BF86}" destId="{5A6898C4-5D49-4DEE-AA8F-2168E2381A44}" srcOrd="0" destOrd="0" presId="urn:microsoft.com/office/officeart/2016/7/layout/RepeatingBendingProcessNew"/>
    <dgm:cxn modelId="{597BA21A-5B92-4640-9FDC-D88EF3BFA38A}" type="presParOf" srcId="{DFDCC62A-1CA5-4326-8B3A-A9273A9D5FA4}" destId="{FB489743-E503-417C-8738-2BD88D3CD441}" srcOrd="2" destOrd="0" presId="urn:microsoft.com/office/officeart/2016/7/layout/RepeatingBendingProcessNew"/>
    <dgm:cxn modelId="{2E173CDB-E18E-479C-B35F-A43D8AF42F29}" type="presParOf" srcId="{DFDCC62A-1CA5-4326-8B3A-A9273A9D5FA4}" destId="{D521BF5D-2A43-4C12-AB9E-44E3F38D4C60}" srcOrd="3" destOrd="0" presId="urn:microsoft.com/office/officeart/2016/7/layout/RepeatingBendingProcessNew"/>
    <dgm:cxn modelId="{B7436FDA-D492-4EA6-9009-6B7C09730964}" type="presParOf" srcId="{D521BF5D-2A43-4C12-AB9E-44E3F38D4C60}" destId="{34363A4C-BB81-4236-A029-6A313902D19D}" srcOrd="0" destOrd="0" presId="urn:microsoft.com/office/officeart/2016/7/layout/RepeatingBendingProcessNew"/>
    <dgm:cxn modelId="{B3F88240-FB62-4FA3-A400-F3321C6D7DCD}" type="presParOf" srcId="{DFDCC62A-1CA5-4326-8B3A-A9273A9D5FA4}" destId="{C6269360-02BA-40EB-B137-BBA2E040B493}" srcOrd="4" destOrd="0" presId="urn:microsoft.com/office/officeart/2016/7/layout/RepeatingBendingProcessNew"/>
    <dgm:cxn modelId="{905B8B44-7C08-4B98-8FE7-932A4ED310EB}" type="presParOf" srcId="{DFDCC62A-1CA5-4326-8B3A-A9273A9D5FA4}" destId="{A2A89E8E-52B8-47CF-944F-FCA3E70F9A94}" srcOrd="5" destOrd="0" presId="urn:microsoft.com/office/officeart/2016/7/layout/RepeatingBendingProcessNew"/>
    <dgm:cxn modelId="{4FF588D9-AA69-4A6B-BB70-DDAFD7856817}" type="presParOf" srcId="{A2A89E8E-52B8-47CF-944F-FCA3E70F9A94}" destId="{A194593A-3392-4EB3-AAAD-F90F5F770314}" srcOrd="0" destOrd="0" presId="urn:microsoft.com/office/officeart/2016/7/layout/RepeatingBendingProcessNew"/>
    <dgm:cxn modelId="{BD4B8D0C-9427-4380-BDD7-0ACB1519D92E}" type="presParOf" srcId="{DFDCC62A-1CA5-4326-8B3A-A9273A9D5FA4}" destId="{57F33826-D0B6-4232-97BC-F34D9C6FFD5D}" srcOrd="6" destOrd="0" presId="urn:microsoft.com/office/officeart/2016/7/layout/RepeatingBendingProcessNew"/>
    <dgm:cxn modelId="{4FC608C7-090B-49A0-A288-6DA259025167}" type="presParOf" srcId="{DFDCC62A-1CA5-4326-8B3A-A9273A9D5FA4}" destId="{1A88C864-1C0C-4AEB-9D14-E36B46877FC9}" srcOrd="7" destOrd="0" presId="urn:microsoft.com/office/officeart/2016/7/layout/RepeatingBendingProcessNew"/>
    <dgm:cxn modelId="{EFCBCC30-E226-4C34-992D-BC44FE58DF25}" type="presParOf" srcId="{1A88C864-1C0C-4AEB-9D14-E36B46877FC9}" destId="{4BB5BAF2-F1F4-437D-917C-824C83D57D14}" srcOrd="0" destOrd="0" presId="urn:microsoft.com/office/officeart/2016/7/layout/RepeatingBendingProcessNew"/>
    <dgm:cxn modelId="{70470498-9B81-4186-8A5C-52D5045C81B4}" type="presParOf" srcId="{DFDCC62A-1CA5-4326-8B3A-A9273A9D5FA4}" destId="{33526A84-A76C-47C3-A0D1-62D8CB365FED}" srcOrd="8" destOrd="0" presId="urn:microsoft.com/office/officeart/2016/7/layout/RepeatingBendingProcessNew"/>
    <dgm:cxn modelId="{DB5BE9DA-71E9-4E9F-A864-F7E76930FEBA}" type="presParOf" srcId="{DFDCC62A-1CA5-4326-8B3A-A9273A9D5FA4}" destId="{58C872A6-8485-4722-8E6B-369207A65355}" srcOrd="9" destOrd="0" presId="urn:microsoft.com/office/officeart/2016/7/layout/RepeatingBendingProcessNew"/>
    <dgm:cxn modelId="{D7C718F2-A2CE-469B-AA90-491B5AE6AE46}" type="presParOf" srcId="{58C872A6-8485-4722-8E6B-369207A65355}" destId="{F444464A-C860-4150-8E2F-2BB332DB18C0}" srcOrd="0" destOrd="0" presId="urn:microsoft.com/office/officeart/2016/7/layout/RepeatingBendingProcessNew"/>
    <dgm:cxn modelId="{208FFD5B-B26E-49F0-9250-C0547E1A6E04}" type="presParOf" srcId="{DFDCC62A-1CA5-4326-8B3A-A9273A9D5FA4}" destId="{567A8D03-7AC9-406F-958F-4DEC2653F01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681BE48F-361E-48F8-A870-E05D51DDF6B2}">
      <dgm:prSet/>
      <dgm:spPr/>
      <dgm:t>
        <a:bodyPr/>
        <a:lstStyle/>
        <a:p>
          <a:r>
            <a:rPr lang="en-US"/>
            <a:t>Everyone will adhere to the due dates and the due date of when we want tasks done, will be discussed at the meeting.</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r>
            <a:rPr lang="en-US"/>
            <a:t>Each team member has their own task but is reminded that we are a team, and things may not go as smoothly for others. </a:t>
          </a:r>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t>When there are conflicts within your own task, it is required that you tell the team immediately so that they can assist you and there are no delays in due dates.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r>
            <a:rPr lang="en-US"/>
            <a:t>Each team member is asked to come to the meetings fully prepared with their task.</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r>
            <a:rPr lang="en-US"/>
            <a:t>We will continue to learn through this project and produce new innovative ways to tackle this capstone project.</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1E7E633E-26D4-4AE0-AF09-2B393E335659}">
      <dgm:prSet/>
      <dgm:spPr/>
      <dgm:t>
        <a:bodyPr/>
        <a:lstStyle/>
        <a:p>
          <a:r>
            <a:rPr lang="en-US"/>
            <a:t>Final work should be submitted as follows:</a:t>
          </a:r>
        </a:p>
      </dgm:t>
    </dgm:pt>
    <dgm:pt modelId="{62879593-1EEF-48E5-BD53-ADBBE4E2DB4A}" type="parTrans" cxnId="{63829637-2112-4AFC-B50E-9CFAB22CDBC4}">
      <dgm:prSet/>
      <dgm:spPr/>
      <dgm:t>
        <a:bodyPr/>
        <a:lstStyle/>
        <a:p>
          <a:endParaRPr lang="en-US"/>
        </a:p>
      </dgm:t>
    </dgm:pt>
    <dgm:pt modelId="{1AAD7B2F-40BF-4BA5-8460-0F2E4CD02F05}" type="sibTrans" cxnId="{63829637-2112-4AFC-B50E-9CFAB22CDBC4}">
      <dgm:prSet/>
      <dgm:spPr/>
      <dgm:t>
        <a:bodyPr/>
        <a:lstStyle/>
        <a:p>
          <a:endParaRPr lang="en-US"/>
        </a:p>
      </dgm:t>
    </dgm:pt>
    <dgm:pt modelId="{F8DCC4F7-1ADE-4E20-B040-DA295F526730}">
      <dgm:prSet/>
      <dgm:spPr/>
      <dgm:t>
        <a:bodyPr/>
        <a:lstStyle/>
        <a:p>
          <a:r>
            <a:rPr lang="en-US"/>
            <a:t>The team has reviewed your work</a:t>
          </a:r>
        </a:p>
      </dgm:t>
    </dgm:pt>
    <dgm:pt modelId="{B4C314A5-7625-4621-AE7B-04A39DEAC6AB}" type="parTrans" cxnId="{5E9B4DA0-808B-4ED6-8234-342575CEEE9B}">
      <dgm:prSet/>
      <dgm:spPr/>
      <dgm:t>
        <a:bodyPr/>
        <a:lstStyle/>
        <a:p>
          <a:endParaRPr lang="en-US"/>
        </a:p>
      </dgm:t>
    </dgm:pt>
    <dgm:pt modelId="{4FB9430A-5EAA-4B41-A7B3-72FDC1B221FB}" type="sibTrans" cxnId="{5E9B4DA0-808B-4ED6-8234-342575CEEE9B}">
      <dgm:prSet/>
      <dgm:spPr/>
      <dgm:t>
        <a:bodyPr/>
        <a:lstStyle/>
        <a:p>
          <a:endParaRPr lang="en-US"/>
        </a:p>
      </dgm:t>
    </dgm:pt>
    <dgm:pt modelId="{23BF5C07-56F9-4643-95AC-08DEE56D66D7}">
      <dgm:prSet/>
      <dgm:spPr/>
      <dgm:t>
        <a:bodyPr/>
        <a:lstStyle/>
        <a:p>
          <a:r>
            <a:rPr lang="en-US"/>
            <a:t>There are no errors within your code</a:t>
          </a:r>
        </a:p>
      </dgm:t>
    </dgm:pt>
    <dgm:pt modelId="{280D972D-8201-4427-A9FE-4A37A89A2337}" type="parTrans" cxnId="{E7E1661D-7230-4D25-ABE9-E02FFC1515D1}">
      <dgm:prSet/>
      <dgm:spPr/>
      <dgm:t>
        <a:bodyPr/>
        <a:lstStyle/>
        <a:p>
          <a:endParaRPr lang="en-US"/>
        </a:p>
      </dgm:t>
    </dgm:pt>
    <dgm:pt modelId="{FC43E31A-5BEE-46DE-B40C-B1E4956076D9}" type="sibTrans" cxnId="{E7E1661D-7230-4D25-ABE9-E02FFC1515D1}">
      <dgm:prSet/>
      <dgm:spPr/>
      <dgm:t>
        <a:bodyPr/>
        <a:lstStyle/>
        <a:p>
          <a:endParaRPr lang="en-US"/>
        </a:p>
      </dgm:t>
    </dgm:pt>
    <dgm:pt modelId="{78E08EB0-CE5C-4DDE-AC98-057BB705C765}">
      <dgm:prSet/>
      <dgm:spPr/>
      <dgm:t>
        <a:bodyPr/>
        <a:lstStyle/>
        <a:p>
          <a:r>
            <a:rPr lang="en-US"/>
            <a:t>All tasks were tested</a:t>
          </a:r>
        </a:p>
      </dgm:t>
    </dgm:pt>
    <dgm:pt modelId="{A75ECCCF-4F3A-4F83-B72D-7C28D2977F29}" type="parTrans" cxnId="{07313CBF-CA67-4A57-9A5D-56AD8CE794DD}">
      <dgm:prSet/>
      <dgm:spPr/>
      <dgm:t>
        <a:bodyPr/>
        <a:lstStyle/>
        <a:p>
          <a:endParaRPr lang="en-US"/>
        </a:p>
      </dgm:t>
    </dgm:pt>
    <dgm:pt modelId="{BFD6D6A6-9E86-47CF-88DA-0415D96374CF}" type="sibTrans" cxnId="{07313CBF-CA67-4A57-9A5D-56AD8CE794DD}">
      <dgm:prSet/>
      <dgm:spPr/>
      <dgm:t>
        <a:bodyPr/>
        <a:lstStyle/>
        <a:p>
          <a:endParaRPr lang="en-US"/>
        </a:p>
      </dgm:t>
    </dgm:pt>
    <dgm:pt modelId="{2ACADFAD-0770-4A26-9779-3F7E227D0486}">
      <dgm:prSet/>
      <dgm:spPr/>
      <dgm:t>
        <a:bodyPr/>
        <a:lstStyle/>
        <a:p>
          <a:r>
            <a:rPr lang="en-US"/>
            <a:t>Work meets the criteria of the class</a:t>
          </a:r>
        </a:p>
      </dgm:t>
    </dgm:pt>
    <dgm:pt modelId="{D4E4E40A-D782-49DF-8FB0-39D2BFD9DC39}" type="parTrans" cxnId="{D34A7A1A-A89B-4155-88B7-6C736417675A}">
      <dgm:prSet/>
      <dgm:spPr/>
      <dgm:t>
        <a:bodyPr/>
        <a:lstStyle/>
        <a:p>
          <a:endParaRPr lang="en-US"/>
        </a:p>
      </dgm:t>
    </dgm:pt>
    <dgm:pt modelId="{0EE0CD05-61BE-4CA9-95CD-F398D2852A78}" type="sibTrans" cxnId="{D34A7A1A-A89B-4155-88B7-6C736417675A}">
      <dgm:prSet/>
      <dgm:spPr/>
      <dgm:t>
        <a:bodyPr/>
        <a:lstStyle/>
        <a:p>
          <a:endParaRPr lang="en-US"/>
        </a:p>
      </dgm:t>
    </dgm:pt>
    <dgm:pt modelId="{505F05DD-6629-494B-9B92-CB5FE9A08CA5}">
      <dgm:prSet/>
      <dgm:spPr/>
      <dgm:t>
        <a:bodyPr/>
        <a:lstStyle/>
        <a:p>
          <a:r>
            <a:rPr lang="en-US"/>
            <a:t>Code is uploaded to Github</a:t>
          </a:r>
        </a:p>
      </dgm:t>
    </dgm:pt>
    <dgm:pt modelId="{0DC9C259-8C87-48BC-84A5-67901A893E86}" type="parTrans" cxnId="{3DD0C7F6-D8C3-40F1-8122-4A684327C578}">
      <dgm:prSet/>
      <dgm:spPr/>
      <dgm:t>
        <a:bodyPr/>
        <a:lstStyle/>
        <a:p>
          <a:endParaRPr lang="en-US"/>
        </a:p>
      </dgm:t>
    </dgm:pt>
    <dgm:pt modelId="{26F9F182-7FE2-4F4F-8FC5-41A5D70E01F7}" type="sibTrans" cxnId="{3DD0C7F6-D8C3-40F1-8122-4A684327C578}">
      <dgm:prSet/>
      <dgm:spPr/>
      <dgm:t>
        <a:bodyPr/>
        <a:lstStyle/>
        <a:p>
          <a:endParaRPr lang="en-US"/>
        </a:p>
      </dgm:t>
    </dgm:pt>
    <dgm:pt modelId="{A3603757-0D30-41BD-8611-C01C503EE594}">
      <dgm:prSet/>
      <dgm:spPr/>
      <dgm:t>
        <a:bodyPr/>
        <a:lstStyle/>
        <a:p>
          <a:r>
            <a:rPr lang="en-US"/>
            <a:t>All aspects of the sprint are complete</a:t>
          </a:r>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36BE45EE-E273-4060-BB56-A4B6B3DC97D3}" type="pres">
      <dgm:prSet presAssocID="{1E7E633E-26D4-4AE0-AF09-2B393E335659}" presName="node" presStyleLbl="node1" presStyleIdx="5" presStyleCnt="6">
        <dgm:presLayoutVars>
          <dgm:bulletEnabled val="1"/>
        </dgm:presLayoutVars>
      </dgm:prSet>
      <dgm:spPr/>
    </dgm:pt>
  </dgm:ptLst>
  <dgm:cxnLst>
    <dgm:cxn modelId="{DE38DF00-4A34-4E20-B3F4-997EB872BC22}" type="presOf" srcId="{93936BCA-9828-437F-A683-CEDC752054FB}" destId="{58C872A6-8485-4722-8E6B-369207A65355}" srcOrd="0" destOrd="0" presId="urn:microsoft.com/office/officeart/2016/7/layout/RepeatingBendingProcessNew"/>
    <dgm:cxn modelId="{2B202506-6301-4DB7-9E48-5D805C33E1BD}" type="presOf" srcId="{93936BCA-9828-437F-A683-CEDC752054FB}" destId="{F444464A-C860-4150-8E2F-2BB332DB18C0}" srcOrd="1" destOrd="0" presId="urn:microsoft.com/office/officeart/2016/7/layout/RepeatingBendingProcessNew"/>
    <dgm:cxn modelId="{D5E1DD16-97A5-4C8D-AFA6-4C650186E998}" type="presOf" srcId="{4929ABA7-8962-43EB-9C04-9E84F1A32F47}" destId="{C12A995B-A395-4880-B23F-EC31C0C3BF86}" srcOrd="0" destOrd="0" presId="urn:microsoft.com/office/officeart/2016/7/layout/RepeatingBendingProcessNew"/>
    <dgm:cxn modelId="{D34A7A1A-A89B-4155-88B7-6C736417675A}" srcId="{1E7E633E-26D4-4AE0-AF09-2B393E335659}" destId="{2ACADFAD-0770-4A26-9779-3F7E227D0486}" srcOrd="3" destOrd="0" parTransId="{D4E4E40A-D782-49DF-8FB0-39D2BFD9DC39}" sibTransId="{0EE0CD05-61BE-4CA9-95CD-F398D2852A78}"/>
    <dgm:cxn modelId="{E7E1661D-7230-4D25-ABE9-E02FFC1515D1}" srcId="{1E7E633E-26D4-4AE0-AF09-2B393E335659}" destId="{23BF5C07-56F9-4643-95AC-08DEE56D66D7}" srcOrd="1" destOrd="0" parTransId="{280D972D-8201-4427-A9FE-4A37A89A2337}" sibTransId="{FC43E31A-5BEE-46DE-B40C-B1E4956076D9}"/>
    <dgm:cxn modelId="{63829637-2112-4AFC-B50E-9CFAB22CDBC4}" srcId="{314A4CC2-2785-48D8-85D9-79A9BF7F12E3}" destId="{1E7E633E-26D4-4AE0-AF09-2B393E335659}" srcOrd="5" destOrd="0" parTransId="{62879593-1EEF-48E5-BD53-ADBBE4E2DB4A}" sibTransId="{1AAD7B2F-40BF-4BA5-8460-0F2E4CD02F05}"/>
    <dgm:cxn modelId="{831C873A-93DA-4BF8-B499-7723138EA9DB}" type="presOf" srcId="{1E7E633E-26D4-4AE0-AF09-2B393E335659}" destId="{36BE45EE-E273-4060-BB56-A4B6B3DC97D3}" srcOrd="0" destOrd="0" presId="urn:microsoft.com/office/officeart/2016/7/layout/RepeatingBendingProcessNew"/>
    <dgm:cxn modelId="{AACD423C-2810-408A-9DBE-109F102E525B}" type="presOf" srcId="{5584F697-C8B2-4D51-B776-4404B52B3F0C}" destId="{33526A84-A76C-47C3-A0D1-62D8CB365FED}" srcOrd="0" destOrd="0" presId="urn:microsoft.com/office/officeart/2016/7/layout/RepeatingBendingProcessNew"/>
    <dgm:cxn modelId="{3FD1213D-4CAC-437C-BCD4-12060977DE4B}" type="presOf" srcId="{505F05DD-6629-494B-9B92-CB5FE9A08CA5}" destId="{36BE45EE-E273-4060-BB56-A4B6B3DC97D3}" srcOrd="0" destOrd="5"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71E41F5B-2D28-45F3-AC2E-7C8C4AAF2E85}" type="presOf" srcId="{23BF5C07-56F9-4643-95AC-08DEE56D66D7}" destId="{36BE45EE-E273-4060-BB56-A4B6B3DC97D3}" srcOrd="0" destOrd="2"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A8A2B565-63E5-4EFE-B382-9D169E787E48}" type="presOf" srcId="{5D68B8C5-BDFA-4585-82F7-41476467893D}" destId="{57F33826-D0B6-4232-97BC-F34D9C6FFD5D}" srcOrd="0" destOrd="0" presId="urn:microsoft.com/office/officeart/2016/7/layout/RepeatingBendingProcessNew"/>
    <dgm:cxn modelId="{6402716B-BD89-47F7-AED3-204C79C0F39A}" type="presOf" srcId="{DE36A832-6715-4F96-BDB5-3921F517B7B3}" destId="{4BB5BAF2-F1F4-437D-917C-824C83D57D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7A1C3555-27CD-4D9B-A5AB-797C50E373E7}" type="presOf" srcId="{F8DCC4F7-1ADE-4E20-B040-DA295F526730}" destId="{36BE45EE-E273-4060-BB56-A4B6B3DC97D3}" srcOrd="0" destOrd="1" presId="urn:microsoft.com/office/officeart/2016/7/layout/RepeatingBendingProcessNew"/>
    <dgm:cxn modelId="{47E6177F-0C00-4597-8405-DDA7DFEAD277}" srcId="{314A4CC2-2785-48D8-85D9-79A9BF7F12E3}" destId="{681BE48F-361E-48F8-A870-E05D51DDF6B2}" srcOrd="0" destOrd="0" parTransId="{E3CE9549-85E3-4CE9-BC5D-EC319AC9B776}" sibTransId="{4929ABA7-8962-43EB-9C04-9E84F1A32F47}"/>
    <dgm:cxn modelId="{2150967F-9B37-4B5B-91C6-0A0D0FBB9A10}" type="presOf" srcId="{78E08EB0-CE5C-4DDE-AC98-057BB705C765}" destId="{36BE45EE-E273-4060-BB56-A4B6B3DC97D3}" srcOrd="0" destOrd="3" presId="urn:microsoft.com/office/officeart/2016/7/layout/RepeatingBendingProcessNew"/>
    <dgm:cxn modelId="{467CE481-A9E2-451B-BB78-7D843E330315}" type="presOf" srcId="{18FA724D-A621-4FCE-A4AE-CA6CE8B8EA43}" destId="{C6269360-02BA-40EB-B137-BBA2E040B493}" srcOrd="0" destOrd="0" presId="urn:microsoft.com/office/officeart/2016/7/layout/RepeatingBendingProcessNew"/>
    <dgm:cxn modelId="{6D72D088-751E-4241-B508-358C1626DD1F}" srcId="{314A4CC2-2785-48D8-85D9-79A9BF7F12E3}" destId="{18FA724D-A621-4FCE-A4AE-CA6CE8B8EA43}" srcOrd="2" destOrd="0" parTransId="{D5E8FCA9-2911-4CF6-9139-ADAC4E87FBAC}" sibTransId="{C93D55D7-5F2B-41F7-8DD3-E2C1B87AE9C6}"/>
    <dgm:cxn modelId="{9C5DD894-F8D7-43AA-8D2C-03C0635370FC}" type="presOf" srcId="{314A4CC2-2785-48D8-85D9-79A9BF7F12E3}" destId="{DFDCC62A-1CA5-4326-8B3A-A9273A9D5FA4}" srcOrd="0" destOrd="0" presId="urn:microsoft.com/office/officeart/2016/7/layout/RepeatingBendingProcessNew"/>
    <dgm:cxn modelId="{2CB0D299-6BD8-4CB9-BC1E-B46682AACE1E}" type="presOf" srcId="{DE36A832-6715-4F96-BDB5-3921F517B7B3}" destId="{1A88C864-1C0C-4AEB-9D14-E36B46877FC9}" srcOrd="0" destOrd="0" presId="urn:microsoft.com/office/officeart/2016/7/layout/RepeatingBendingProcessNew"/>
    <dgm:cxn modelId="{CFB9E59F-566D-424D-8376-C24C410DF4D8}" type="presOf" srcId="{853F8C8C-DD48-419E-B241-775AC6BE9505}" destId="{D521BF5D-2A43-4C12-AB9E-44E3F38D4C60}" srcOrd="0" destOrd="0" presId="urn:microsoft.com/office/officeart/2016/7/layout/RepeatingBendingProcessNew"/>
    <dgm:cxn modelId="{5E9B4DA0-808B-4ED6-8234-342575CEEE9B}" srcId="{1E7E633E-26D4-4AE0-AF09-2B393E335659}" destId="{F8DCC4F7-1ADE-4E20-B040-DA295F526730}" srcOrd="0" destOrd="0" parTransId="{B4C314A5-7625-4621-AE7B-04A39DEAC6AB}" sibTransId="{4FB9430A-5EAA-4B41-A7B3-72FDC1B221FB}"/>
    <dgm:cxn modelId="{BBB075B3-4456-4E7C-82AD-7E168D9F1375}" type="presOf" srcId="{A3603757-0D30-41BD-8611-C01C503EE594}" destId="{36BE45EE-E273-4060-BB56-A4B6B3DC97D3}" srcOrd="0" destOrd="6" presId="urn:microsoft.com/office/officeart/2016/7/layout/RepeatingBendingProcessNew"/>
    <dgm:cxn modelId="{07313CBF-CA67-4A57-9A5D-56AD8CE794DD}" srcId="{1E7E633E-26D4-4AE0-AF09-2B393E335659}" destId="{78E08EB0-CE5C-4DDE-AC98-057BB705C765}" srcOrd="2" destOrd="0" parTransId="{A75ECCCF-4F3A-4F83-B72D-7C28D2977F29}" sibTransId="{BFD6D6A6-9E86-47CF-88DA-0415D96374CF}"/>
    <dgm:cxn modelId="{B27E16C7-1A24-43C2-8ADB-17A1F8456E58}" type="presOf" srcId="{681BE48F-361E-48F8-A870-E05D51DDF6B2}" destId="{475F7CFF-AFC1-4D03-BEC9-144AB956F76B}" srcOrd="0" destOrd="0" presId="urn:microsoft.com/office/officeart/2016/7/layout/RepeatingBendingProcessNew"/>
    <dgm:cxn modelId="{D3BC19C8-27B7-41EF-848A-25321E895307}" type="presOf" srcId="{C93D55D7-5F2B-41F7-8DD3-E2C1B87AE9C6}" destId="{A194593A-3392-4EB3-AAAD-F90F5F770314}" srcOrd="1" destOrd="0" presId="urn:microsoft.com/office/officeart/2016/7/layout/RepeatingBendingProcessNew"/>
    <dgm:cxn modelId="{46D6F8E1-2CD2-4159-B64E-9558064399C3}" type="presOf" srcId="{853F8C8C-DD48-419E-B241-775AC6BE9505}" destId="{34363A4C-BB81-4236-A029-6A313902D19D}" srcOrd="1" destOrd="0" presId="urn:microsoft.com/office/officeart/2016/7/layout/RepeatingBendingProcessNew"/>
    <dgm:cxn modelId="{D5C051EE-E282-4124-9BAF-7290C14DA32D}" type="presOf" srcId="{C93D55D7-5F2B-41F7-8DD3-E2C1B87AE9C6}" destId="{A2A89E8E-52B8-47CF-944F-FCA3E70F9A94}" srcOrd="0" destOrd="0" presId="urn:microsoft.com/office/officeart/2016/7/layout/RepeatingBendingProcessNew"/>
    <dgm:cxn modelId="{3DD0C7F6-D8C3-40F1-8122-4A684327C578}" srcId="{1E7E633E-26D4-4AE0-AF09-2B393E335659}" destId="{505F05DD-6629-494B-9B92-CB5FE9A08CA5}" srcOrd="4" destOrd="0" parTransId="{0DC9C259-8C87-48BC-84A5-67901A893E86}" sibTransId="{26F9F182-7FE2-4F4F-8FC5-41A5D70E01F7}"/>
    <dgm:cxn modelId="{84AAC4F7-AE4B-468E-920E-475F3D5AD336}" type="presOf" srcId="{4929ABA7-8962-43EB-9C04-9E84F1A32F47}" destId="{5A6898C4-5D49-4DEE-AA8F-2168E2381A44}" srcOrd="1" destOrd="0" presId="urn:microsoft.com/office/officeart/2016/7/layout/RepeatingBendingProcessNew"/>
    <dgm:cxn modelId="{E48DEDF7-B83D-4F77-90AF-8D825299EBEF}" srcId="{1E7E633E-26D4-4AE0-AF09-2B393E335659}" destId="{A3603757-0D30-41BD-8611-C01C503EE594}" srcOrd="5" destOrd="0" parTransId="{AC226A43-89FD-4C61-96E0-DDE27D650D5A}" sibTransId="{F2D08B99-EA82-44CE-95D1-5480F61713C5}"/>
    <dgm:cxn modelId="{1241B5F8-54AF-4B39-8D98-017BE75345C0}" type="presOf" srcId="{5663FFBB-9508-4437-8849-E82179845557}" destId="{FB489743-E503-417C-8738-2BD88D3CD441}" srcOrd="0" destOrd="0" presId="urn:microsoft.com/office/officeart/2016/7/layout/RepeatingBendingProcessNew"/>
    <dgm:cxn modelId="{546637FE-D33F-4D2D-A33F-C647BD07F108}" type="presOf" srcId="{2ACADFAD-0770-4A26-9779-3F7E227D0486}" destId="{36BE45EE-E273-4060-BB56-A4B6B3DC97D3}" srcOrd="0" destOrd="4" presId="urn:microsoft.com/office/officeart/2016/7/layout/RepeatingBendingProcessNew"/>
    <dgm:cxn modelId="{1A6E1B34-E15C-4962-811F-3B4C49CB2D73}" type="presParOf" srcId="{DFDCC62A-1CA5-4326-8B3A-A9273A9D5FA4}" destId="{475F7CFF-AFC1-4D03-BEC9-144AB956F76B}" srcOrd="0" destOrd="0" presId="urn:microsoft.com/office/officeart/2016/7/layout/RepeatingBendingProcessNew"/>
    <dgm:cxn modelId="{DD5BD5DC-DC6C-4489-A9D6-1D0F988713BA}" type="presParOf" srcId="{DFDCC62A-1CA5-4326-8B3A-A9273A9D5FA4}" destId="{C12A995B-A395-4880-B23F-EC31C0C3BF86}" srcOrd="1" destOrd="0" presId="urn:microsoft.com/office/officeart/2016/7/layout/RepeatingBendingProcessNew"/>
    <dgm:cxn modelId="{323CA23F-D3B3-4F07-8E1F-CF75BA1AFEF3}" type="presParOf" srcId="{C12A995B-A395-4880-B23F-EC31C0C3BF86}" destId="{5A6898C4-5D49-4DEE-AA8F-2168E2381A44}" srcOrd="0" destOrd="0" presId="urn:microsoft.com/office/officeart/2016/7/layout/RepeatingBendingProcessNew"/>
    <dgm:cxn modelId="{F15E99A7-F096-417A-BEE2-4E811F2AD191}" type="presParOf" srcId="{DFDCC62A-1CA5-4326-8B3A-A9273A9D5FA4}" destId="{FB489743-E503-417C-8738-2BD88D3CD441}" srcOrd="2" destOrd="0" presId="urn:microsoft.com/office/officeart/2016/7/layout/RepeatingBendingProcessNew"/>
    <dgm:cxn modelId="{05AB86BD-DBC2-434B-BEAD-08A041667CC6}" type="presParOf" srcId="{DFDCC62A-1CA5-4326-8B3A-A9273A9D5FA4}" destId="{D521BF5D-2A43-4C12-AB9E-44E3F38D4C60}" srcOrd="3" destOrd="0" presId="urn:microsoft.com/office/officeart/2016/7/layout/RepeatingBendingProcessNew"/>
    <dgm:cxn modelId="{4B26C4FC-BEE8-430F-B5A4-2423309AC853}" type="presParOf" srcId="{D521BF5D-2A43-4C12-AB9E-44E3F38D4C60}" destId="{34363A4C-BB81-4236-A029-6A313902D19D}" srcOrd="0" destOrd="0" presId="urn:microsoft.com/office/officeart/2016/7/layout/RepeatingBendingProcessNew"/>
    <dgm:cxn modelId="{7A23992C-08A6-4AA0-8727-17786BF43578}" type="presParOf" srcId="{DFDCC62A-1CA5-4326-8B3A-A9273A9D5FA4}" destId="{C6269360-02BA-40EB-B137-BBA2E040B493}" srcOrd="4" destOrd="0" presId="urn:microsoft.com/office/officeart/2016/7/layout/RepeatingBendingProcessNew"/>
    <dgm:cxn modelId="{A6607D30-BD75-4383-BCD3-892454598D32}" type="presParOf" srcId="{DFDCC62A-1CA5-4326-8B3A-A9273A9D5FA4}" destId="{A2A89E8E-52B8-47CF-944F-FCA3E70F9A94}" srcOrd="5" destOrd="0" presId="urn:microsoft.com/office/officeart/2016/7/layout/RepeatingBendingProcessNew"/>
    <dgm:cxn modelId="{0EA7018F-423E-4A9A-8171-F4C42B2BCBF4}" type="presParOf" srcId="{A2A89E8E-52B8-47CF-944F-FCA3E70F9A94}" destId="{A194593A-3392-4EB3-AAAD-F90F5F770314}" srcOrd="0" destOrd="0" presId="urn:microsoft.com/office/officeart/2016/7/layout/RepeatingBendingProcessNew"/>
    <dgm:cxn modelId="{425B68A2-5756-4D50-9B8C-5094BE4217B2}" type="presParOf" srcId="{DFDCC62A-1CA5-4326-8B3A-A9273A9D5FA4}" destId="{57F33826-D0B6-4232-97BC-F34D9C6FFD5D}" srcOrd="6" destOrd="0" presId="urn:microsoft.com/office/officeart/2016/7/layout/RepeatingBendingProcessNew"/>
    <dgm:cxn modelId="{7FE90563-00C3-4D03-AF8A-59F9C99652E5}" type="presParOf" srcId="{DFDCC62A-1CA5-4326-8B3A-A9273A9D5FA4}" destId="{1A88C864-1C0C-4AEB-9D14-E36B46877FC9}" srcOrd="7" destOrd="0" presId="urn:microsoft.com/office/officeart/2016/7/layout/RepeatingBendingProcessNew"/>
    <dgm:cxn modelId="{164093B1-453C-46DC-97E6-35458B00304F}" type="presParOf" srcId="{1A88C864-1C0C-4AEB-9D14-E36B46877FC9}" destId="{4BB5BAF2-F1F4-437D-917C-824C83D57D14}" srcOrd="0" destOrd="0" presId="urn:microsoft.com/office/officeart/2016/7/layout/RepeatingBendingProcessNew"/>
    <dgm:cxn modelId="{E7237777-E42C-47BF-853F-DB71EF3E0BA3}" type="presParOf" srcId="{DFDCC62A-1CA5-4326-8B3A-A9273A9D5FA4}" destId="{33526A84-A76C-47C3-A0D1-62D8CB365FED}" srcOrd="8" destOrd="0" presId="urn:microsoft.com/office/officeart/2016/7/layout/RepeatingBendingProcessNew"/>
    <dgm:cxn modelId="{55134BA4-6A3F-4803-943B-68312CA58F7D}" type="presParOf" srcId="{DFDCC62A-1CA5-4326-8B3A-A9273A9D5FA4}" destId="{58C872A6-8485-4722-8E6B-369207A65355}" srcOrd="9" destOrd="0" presId="urn:microsoft.com/office/officeart/2016/7/layout/RepeatingBendingProcessNew"/>
    <dgm:cxn modelId="{01060DE1-660B-4B33-8D25-006A6631161E}" type="presParOf" srcId="{58C872A6-8485-4722-8E6B-369207A65355}" destId="{F444464A-C860-4150-8E2F-2BB332DB18C0}" srcOrd="0" destOrd="0" presId="urn:microsoft.com/office/officeart/2016/7/layout/RepeatingBendingProcessNew"/>
    <dgm:cxn modelId="{2D14CCE7-549B-4A85-BF2B-CD23A157485B}" type="presParOf" srcId="{DFDCC62A-1CA5-4326-8B3A-A9273A9D5FA4}" destId="{36BE45EE-E273-4060-BB56-A4B6B3DC97D3}"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771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708346"/>
        <a:ext cx="27193" cy="5438"/>
      </dsp:txXfrm>
    </dsp:sp>
    <dsp:sp modelId="{475F7CFF-AFC1-4D03-BEC9-144AB956F76B}">
      <dsp:nvSpPr>
        <dsp:cNvPr id="0" name=""/>
        <dsp:cNvSpPr/>
      </dsp:nvSpPr>
      <dsp:spPr>
        <a:xfrm>
          <a:off x="974852"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All team communication will occur using Microsoft Teams/I-Message</a:t>
          </a:r>
        </a:p>
      </dsp:txBody>
      <dsp:txXfrm>
        <a:off x="974852" y="1668"/>
        <a:ext cx="2364658" cy="1418795"/>
      </dsp:txXfrm>
    </dsp:sp>
    <dsp:sp modelId="{D521BF5D-2A43-4C12-AB9E-44E3F38D4C60}">
      <dsp:nvSpPr>
        <dsp:cNvPr id="0" name=""/>
        <dsp:cNvSpPr/>
      </dsp:nvSpPr>
      <dsp:spPr>
        <a:xfrm>
          <a:off x="624624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708346"/>
        <a:ext cx="27193" cy="5438"/>
      </dsp:txXfrm>
    </dsp:sp>
    <dsp:sp modelId="{FB489743-E503-417C-8738-2BD88D3CD441}">
      <dsp:nvSpPr>
        <dsp:cNvPr id="0" name=""/>
        <dsp:cNvSpPr/>
      </dsp:nvSpPr>
      <dsp:spPr>
        <a:xfrm>
          <a:off x="388338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We remind each other that we are all in this together, and when conflicts do arise, we tackle them as a team and will help guide each other.</a:t>
          </a:r>
          <a:r>
            <a:rPr lang="en-US" sz="1200" kern="1200">
              <a:latin typeface="Calibri Light" panose="020F0302020204030204"/>
            </a:rPr>
            <a:t> </a:t>
          </a:r>
          <a:endParaRPr lang="en-US" sz="1200" kern="1200"/>
        </a:p>
      </dsp:txBody>
      <dsp:txXfrm>
        <a:off x="3883383" y="1668"/>
        <a:ext cx="2364658" cy="1418795"/>
      </dsp:txXfrm>
    </dsp:sp>
    <dsp:sp modelId="{A2A89E8E-52B8-47CF-944F-FCA3E70F9A94}">
      <dsp:nvSpPr>
        <dsp:cNvPr id="0" name=""/>
        <dsp:cNvSpPr/>
      </dsp:nvSpPr>
      <dsp:spPr>
        <a:xfrm>
          <a:off x="2157182" y="1418663"/>
          <a:ext cx="5817060" cy="513271"/>
        </a:xfrm>
        <a:custGeom>
          <a:avLst/>
          <a:gdLst/>
          <a:ahLst/>
          <a:cxnLst/>
          <a:rect l="0" t="0" r="0" b="0"/>
          <a:pathLst>
            <a:path>
              <a:moveTo>
                <a:pt x="5817060" y="0"/>
              </a:moveTo>
              <a:lnTo>
                <a:pt x="5817060" y="273735"/>
              </a:lnTo>
              <a:lnTo>
                <a:pt x="0" y="273735"/>
              </a:lnTo>
              <a:lnTo>
                <a:pt x="0" y="513271"/>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651" y="1672580"/>
        <a:ext cx="292121" cy="5438"/>
      </dsp:txXfrm>
    </dsp:sp>
    <dsp:sp modelId="{C6269360-02BA-40EB-B137-BBA2E040B493}">
      <dsp:nvSpPr>
        <dsp:cNvPr id="0" name=""/>
        <dsp:cNvSpPr/>
      </dsp:nvSpPr>
      <dsp:spPr>
        <a:xfrm>
          <a:off x="679191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Calibri"/>
              <a:ea typeface="Calibri"/>
              <a:cs typeface="Calibri"/>
            </a:rPr>
            <a:t>Meetings will be held using Microsoft Teams. We will meet weekly on Wednesdays @8:00 pm. We will add meetings as needed, to stay on top of deadlines. Meetings will be about a half hour. </a:t>
          </a:r>
        </a:p>
      </dsp:txBody>
      <dsp:txXfrm>
        <a:off x="6791913" y="1668"/>
        <a:ext cx="2364658" cy="1418795"/>
      </dsp:txXfrm>
    </dsp:sp>
    <dsp:sp modelId="{1A88C864-1C0C-4AEB-9D14-E36B46877FC9}">
      <dsp:nvSpPr>
        <dsp:cNvPr id="0" name=""/>
        <dsp:cNvSpPr/>
      </dsp:nvSpPr>
      <dsp:spPr>
        <a:xfrm>
          <a:off x="333771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2671013"/>
        <a:ext cx="27193" cy="5438"/>
      </dsp:txXfrm>
    </dsp:sp>
    <dsp:sp modelId="{57F33826-D0B6-4232-97BC-F34D9C6FFD5D}">
      <dsp:nvSpPr>
        <dsp:cNvPr id="0" name=""/>
        <dsp:cNvSpPr/>
      </dsp:nvSpPr>
      <dsp:spPr>
        <a:xfrm>
          <a:off x="974852"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l" defTabSz="533400" rtl="0">
            <a:lnSpc>
              <a:spcPct val="90000"/>
            </a:lnSpc>
            <a:spcBef>
              <a:spcPct val="0"/>
            </a:spcBef>
            <a:spcAft>
              <a:spcPct val="35000"/>
            </a:spcAft>
            <a:buNone/>
          </a:pPr>
          <a:r>
            <a:rPr lang="en-US" sz="1200" kern="1200">
              <a:solidFill>
                <a:srgbClr val="FFFFFF"/>
              </a:solidFill>
              <a:latin typeface="Calibri"/>
              <a:ea typeface="Calibri"/>
              <a:cs typeface="Calibri"/>
            </a:rPr>
            <a:t>At the beginning of each sprint, we will hold a sprint planning meeting, in which everyone is given their tasks. </a:t>
          </a:r>
        </a:p>
      </dsp:txBody>
      <dsp:txXfrm>
        <a:off x="974852" y="1964335"/>
        <a:ext cx="2364658" cy="1418795"/>
      </dsp:txXfrm>
    </dsp:sp>
    <dsp:sp modelId="{58C872A6-8485-4722-8E6B-369207A65355}">
      <dsp:nvSpPr>
        <dsp:cNvPr id="0" name=""/>
        <dsp:cNvSpPr/>
      </dsp:nvSpPr>
      <dsp:spPr>
        <a:xfrm>
          <a:off x="624624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2671013"/>
        <a:ext cx="27193" cy="5438"/>
      </dsp:txXfrm>
    </dsp:sp>
    <dsp:sp modelId="{33526A84-A76C-47C3-A0D1-62D8CB365FED}">
      <dsp:nvSpPr>
        <dsp:cNvPr id="0" name=""/>
        <dsp:cNvSpPr/>
      </dsp:nvSpPr>
      <dsp:spPr>
        <a:xfrm>
          <a:off x="388338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Before the sprint is over, we will hold a meeting on our retrospectives.</a:t>
          </a:r>
        </a:p>
      </dsp:txBody>
      <dsp:txXfrm>
        <a:off x="3883383" y="1964335"/>
        <a:ext cx="2364658" cy="1418795"/>
      </dsp:txXfrm>
    </dsp:sp>
    <dsp:sp modelId="{567A8D03-7AC9-406F-958F-4DEC2653F014}">
      <dsp:nvSpPr>
        <dsp:cNvPr id="0" name=""/>
        <dsp:cNvSpPr/>
      </dsp:nvSpPr>
      <dsp:spPr>
        <a:xfrm>
          <a:off x="679191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Each team member will understand their role and what they are responsible for.</a:t>
          </a:r>
          <a:endParaRPr lang="en-US" sz="1200" kern="1200"/>
        </a:p>
      </dsp:txBody>
      <dsp:txXfrm>
        <a:off x="6791913" y="1964335"/>
        <a:ext cx="2364658" cy="1418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939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709305"/>
        <a:ext cx="27167" cy="5438"/>
      </dsp:txXfrm>
    </dsp:sp>
    <dsp:sp modelId="{475F7CFF-AFC1-4D03-BEC9-144AB956F76B}">
      <dsp:nvSpPr>
        <dsp:cNvPr id="0" name=""/>
        <dsp:cNvSpPr/>
      </dsp:nvSpPr>
      <dsp:spPr>
        <a:xfrm>
          <a:off x="97884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Everyone will adhere to the due dates and the due date of when we want tasks done, will be discussed at the meeting.</a:t>
          </a:r>
        </a:p>
      </dsp:txBody>
      <dsp:txXfrm>
        <a:off x="978847" y="3319"/>
        <a:ext cx="2362349" cy="1417409"/>
      </dsp:txXfrm>
    </dsp:sp>
    <dsp:sp modelId="{D521BF5D-2A43-4C12-AB9E-44E3F38D4C60}">
      <dsp:nvSpPr>
        <dsp:cNvPr id="0" name=""/>
        <dsp:cNvSpPr/>
      </dsp:nvSpPr>
      <dsp:spPr>
        <a:xfrm>
          <a:off x="624508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709305"/>
        <a:ext cx="27167" cy="5438"/>
      </dsp:txXfrm>
    </dsp:sp>
    <dsp:sp modelId="{FB489743-E503-417C-8738-2BD88D3CD441}">
      <dsp:nvSpPr>
        <dsp:cNvPr id="0" name=""/>
        <dsp:cNvSpPr/>
      </dsp:nvSpPr>
      <dsp:spPr>
        <a:xfrm>
          <a:off x="388453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has their own task but is reminded that we are a team, and things may not go as smoothly for others. </a:t>
          </a:r>
        </a:p>
      </dsp:txBody>
      <dsp:txXfrm>
        <a:off x="3884537" y="3319"/>
        <a:ext cx="2362349" cy="1417409"/>
      </dsp:txXfrm>
    </dsp:sp>
    <dsp:sp modelId="{A2A89E8E-52B8-47CF-944F-FCA3E70F9A94}">
      <dsp:nvSpPr>
        <dsp:cNvPr id="0" name=""/>
        <dsp:cNvSpPr/>
      </dsp:nvSpPr>
      <dsp:spPr>
        <a:xfrm>
          <a:off x="2160022" y="1418929"/>
          <a:ext cx="5811379" cy="512740"/>
        </a:xfrm>
        <a:custGeom>
          <a:avLst/>
          <a:gdLst/>
          <a:ahLst/>
          <a:cxnLst/>
          <a:rect l="0" t="0" r="0" b="0"/>
          <a:pathLst>
            <a:path>
              <a:moveTo>
                <a:pt x="5811379" y="0"/>
              </a:moveTo>
              <a:lnTo>
                <a:pt x="5811379" y="273470"/>
              </a:lnTo>
              <a:lnTo>
                <a:pt x="0" y="273470"/>
              </a:lnTo>
              <a:lnTo>
                <a:pt x="0" y="51274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794" y="1672580"/>
        <a:ext cx="291836" cy="5438"/>
      </dsp:txXfrm>
    </dsp:sp>
    <dsp:sp modelId="{C6269360-02BA-40EB-B137-BBA2E040B493}">
      <dsp:nvSpPr>
        <dsp:cNvPr id="0" name=""/>
        <dsp:cNvSpPr/>
      </dsp:nvSpPr>
      <dsp:spPr>
        <a:xfrm>
          <a:off x="679022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When there are conflicts within your own task, it is required that you tell the team immediately so that they can assist you and there are no delays in due dates. </a:t>
          </a:r>
        </a:p>
      </dsp:txBody>
      <dsp:txXfrm>
        <a:off x="6790227" y="3319"/>
        <a:ext cx="2362349" cy="1417409"/>
      </dsp:txXfrm>
    </dsp:sp>
    <dsp:sp modelId="{1A88C864-1C0C-4AEB-9D14-E36B46877FC9}">
      <dsp:nvSpPr>
        <dsp:cNvPr id="0" name=""/>
        <dsp:cNvSpPr/>
      </dsp:nvSpPr>
      <dsp:spPr>
        <a:xfrm>
          <a:off x="333939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2670055"/>
        <a:ext cx="27167" cy="5438"/>
      </dsp:txXfrm>
    </dsp:sp>
    <dsp:sp modelId="{57F33826-D0B6-4232-97BC-F34D9C6FFD5D}">
      <dsp:nvSpPr>
        <dsp:cNvPr id="0" name=""/>
        <dsp:cNvSpPr/>
      </dsp:nvSpPr>
      <dsp:spPr>
        <a:xfrm>
          <a:off x="97884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is asked to come to the meetings fully prepared with their task.</a:t>
          </a:r>
        </a:p>
      </dsp:txBody>
      <dsp:txXfrm>
        <a:off x="978847" y="1964069"/>
        <a:ext cx="2362349" cy="1417409"/>
      </dsp:txXfrm>
    </dsp:sp>
    <dsp:sp modelId="{58C872A6-8485-4722-8E6B-369207A65355}">
      <dsp:nvSpPr>
        <dsp:cNvPr id="0" name=""/>
        <dsp:cNvSpPr/>
      </dsp:nvSpPr>
      <dsp:spPr>
        <a:xfrm>
          <a:off x="624508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2670055"/>
        <a:ext cx="27167" cy="5438"/>
      </dsp:txXfrm>
    </dsp:sp>
    <dsp:sp modelId="{33526A84-A76C-47C3-A0D1-62D8CB365FED}">
      <dsp:nvSpPr>
        <dsp:cNvPr id="0" name=""/>
        <dsp:cNvSpPr/>
      </dsp:nvSpPr>
      <dsp:spPr>
        <a:xfrm>
          <a:off x="388453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We will continue to learn through this project and produce new innovative ways to tackle this capstone project.</a:t>
          </a:r>
        </a:p>
      </dsp:txBody>
      <dsp:txXfrm>
        <a:off x="3884537" y="1964069"/>
        <a:ext cx="2362349" cy="1417409"/>
      </dsp:txXfrm>
    </dsp:sp>
    <dsp:sp modelId="{36BE45EE-E273-4060-BB56-A4B6B3DC97D3}">
      <dsp:nvSpPr>
        <dsp:cNvPr id="0" name=""/>
        <dsp:cNvSpPr/>
      </dsp:nvSpPr>
      <dsp:spPr>
        <a:xfrm>
          <a:off x="679022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t" anchorCtr="0">
          <a:noAutofit/>
        </a:bodyPr>
        <a:lstStyle/>
        <a:p>
          <a:pPr marL="0" lvl="0" indent="0" algn="l" defTabSz="533400">
            <a:lnSpc>
              <a:spcPct val="90000"/>
            </a:lnSpc>
            <a:spcBef>
              <a:spcPct val="0"/>
            </a:spcBef>
            <a:spcAft>
              <a:spcPct val="35000"/>
            </a:spcAft>
            <a:buNone/>
          </a:pPr>
          <a:r>
            <a:rPr lang="en-US" sz="1200" kern="1200"/>
            <a:t>Final work should be submitted as follows:</a:t>
          </a:r>
        </a:p>
        <a:p>
          <a:pPr marL="57150" lvl="1" indent="-57150" algn="l" defTabSz="400050">
            <a:lnSpc>
              <a:spcPct val="90000"/>
            </a:lnSpc>
            <a:spcBef>
              <a:spcPct val="0"/>
            </a:spcBef>
            <a:spcAft>
              <a:spcPct val="15000"/>
            </a:spcAft>
            <a:buChar char="•"/>
          </a:pPr>
          <a:r>
            <a:rPr lang="en-US" sz="900" kern="1200"/>
            <a:t>The team has reviewed your work</a:t>
          </a:r>
        </a:p>
        <a:p>
          <a:pPr marL="57150" lvl="1" indent="-57150" algn="l" defTabSz="400050">
            <a:lnSpc>
              <a:spcPct val="90000"/>
            </a:lnSpc>
            <a:spcBef>
              <a:spcPct val="0"/>
            </a:spcBef>
            <a:spcAft>
              <a:spcPct val="15000"/>
            </a:spcAft>
            <a:buChar char="•"/>
          </a:pPr>
          <a:r>
            <a:rPr lang="en-US" sz="900" kern="1200"/>
            <a:t>There are no errors within your code</a:t>
          </a:r>
        </a:p>
        <a:p>
          <a:pPr marL="57150" lvl="1" indent="-57150" algn="l" defTabSz="400050">
            <a:lnSpc>
              <a:spcPct val="90000"/>
            </a:lnSpc>
            <a:spcBef>
              <a:spcPct val="0"/>
            </a:spcBef>
            <a:spcAft>
              <a:spcPct val="15000"/>
            </a:spcAft>
            <a:buChar char="•"/>
          </a:pPr>
          <a:r>
            <a:rPr lang="en-US" sz="900" kern="1200"/>
            <a:t>All tasks were tested</a:t>
          </a:r>
        </a:p>
        <a:p>
          <a:pPr marL="57150" lvl="1" indent="-57150" algn="l" defTabSz="400050">
            <a:lnSpc>
              <a:spcPct val="90000"/>
            </a:lnSpc>
            <a:spcBef>
              <a:spcPct val="0"/>
            </a:spcBef>
            <a:spcAft>
              <a:spcPct val="15000"/>
            </a:spcAft>
            <a:buChar char="•"/>
          </a:pPr>
          <a:r>
            <a:rPr lang="en-US" sz="900" kern="1200"/>
            <a:t>Work meets the criteria of the class</a:t>
          </a:r>
        </a:p>
        <a:p>
          <a:pPr marL="57150" lvl="1" indent="-57150" algn="l" defTabSz="400050">
            <a:lnSpc>
              <a:spcPct val="90000"/>
            </a:lnSpc>
            <a:spcBef>
              <a:spcPct val="0"/>
            </a:spcBef>
            <a:spcAft>
              <a:spcPct val="15000"/>
            </a:spcAft>
            <a:buChar char="•"/>
          </a:pPr>
          <a:r>
            <a:rPr lang="en-US" sz="900" kern="1200"/>
            <a:t>Code is uploaded to Github</a:t>
          </a:r>
        </a:p>
        <a:p>
          <a:pPr marL="57150" lvl="1" indent="-57150" algn="l" defTabSz="400050">
            <a:lnSpc>
              <a:spcPct val="90000"/>
            </a:lnSpc>
            <a:spcBef>
              <a:spcPct val="0"/>
            </a:spcBef>
            <a:spcAft>
              <a:spcPct val="15000"/>
            </a:spcAft>
            <a:buChar char="•"/>
          </a:pPr>
          <a:r>
            <a:rPr lang="en-US" sz="900" kern="1200"/>
            <a:t>All aspects of the sprint are complete</a:t>
          </a:r>
        </a:p>
      </dsp:txBody>
      <dsp:txXfrm>
        <a:off x="6790227" y="1964069"/>
        <a:ext cx="2362349" cy="141740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1T02:38:06.647"/>
    </inkml:context>
    <inkml:brush xml:id="br0">
      <inkml:brushProperty name="width" value="0.1" units="cm"/>
      <inkml:brushProperty name="height" value="0.1" units="cm"/>
    </inkml:brush>
  </inkml:definitions>
  <inkml:trace contextRef="#ctx0" brushRef="#br0">42466 3334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1T02:38:06.648"/>
    </inkml:context>
    <inkml:brush xml:id="br0">
      <inkml:brushProperty name="width" value="0.1" units="cm"/>
      <inkml:brushProperty name="height" value="0.1" units="cm"/>
    </inkml:brush>
  </inkml:definitions>
  <inkml:trace contextRef="#ctx0" brushRef="#br0">9578 2884 16383 0 0,'0'0'0'0'0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18345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203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4730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782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3631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64045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886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130030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8526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12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176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516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1941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553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287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469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833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4/7/2025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2310839"/>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htmw/2025SA-Team1/wik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4691564"/>
            <a:ext cx="5245609" cy="1422631"/>
          </a:xfrm>
        </p:spPr>
        <p:txBody>
          <a:bodyPr>
            <a:normAutofit/>
          </a:bodyPr>
          <a:lstStyle/>
          <a:p>
            <a:pPr algn="l"/>
            <a:r>
              <a:rPr lang="en-US">
                <a:ea typeface="Calibri"/>
                <a:cs typeface="Calibri"/>
              </a:rPr>
              <a:t>CS 691 Asynchronous </a:t>
            </a:r>
          </a:p>
          <a:p>
            <a:pPr algn="l"/>
            <a:r>
              <a:rPr lang="en-US">
                <a:ea typeface="Calibri"/>
                <a:cs typeface="Calibri"/>
              </a:rPr>
              <a:t>Capstone</a:t>
            </a:r>
          </a:p>
          <a:p>
            <a:pPr algn="l"/>
            <a:r>
              <a:rPr lang="en-US">
                <a:ea typeface="Calibri"/>
                <a:cs typeface="Calibri"/>
              </a:rPr>
              <a:t>Team 1</a:t>
            </a:r>
          </a:p>
          <a:p>
            <a:pPr algn="l"/>
            <a:endParaRPr lang="en-US">
              <a:ea typeface="Calibri"/>
              <a:cs typeface="Calibri"/>
            </a:endParaRPr>
          </a:p>
        </p:txBody>
      </p:sp>
      <p:sp>
        <p:nvSpPr>
          <p:cNvPr id="7" name="TextBox 6">
            <a:extLst>
              <a:ext uri="{FF2B5EF4-FFF2-40B4-BE49-F238E27FC236}">
                <a16:creationId xmlns:a16="http://schemas.microsoft.com/office/drawing/2014/main" id="{24D5CFCC-C054-AE88-13BD-E43470467806}"/>
              </a:ext>
            </a:extLst>
          </p:cNvPr>
          <p:cNvSpPr txBox="1"/>
          <p:nvPr/>
        </p:nvSpPr>
        <p:spPr>
          <a:xfrm>
            <a:off x="6290571" y="4694930"/>
            <a:ext cx="49521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panose="020F0502020204030204"/>
                <a:cs typeface="Calibri" panose="020F0502020204030204"/>
              </a:rPr>
              <a:t>Professor Henry Wong </a:t>
            </a:r>
          </a:p>
          <a:p>
            <a:r>
              <a:rPr lang="en-US">
                <a:ea typeface="Calibri" panose="020F0502020204030204"/>
                <a:cs typeface="Calibri" panose="020F0502020204030204"/>
              </a:rPr>
              <a:t>Spring 2025</a:t>
            </a:r>
          </a:p>
        </p:txBody>
      </p:sp>
      <p:sp>
        <p:nvSpPr>
          <p:cNvPr id="4" name="TextBox 3">
            <a:extLst>
              <a:ext uri="{FF2B5EF4-FFF2-40B4-BE49-F238E27FC236}">
                <a16:creationId xmlns:a16="http://schemas.microsoft.com/office/drawing/2014/main" id="{0A4085ED-313F-6B07-1D08-9E284AE26FB0}"/>
              </a:ext>
            </a:extLst>
          </p:cNvPr>
          <p:cNvSpPr txBox="1"/>
          <p:nvPr/>
        </p:nvSpPr>
        <p:spPr>
          <a:xfrm>
            <a:off x="1638655" y="1712189"/>
            <a:ext cx="79749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err="1">
                <a:ea typeface="Calibri"/>
                <a:cs typeface="Calibri"/>
              </a:rPr>
              <a:t>SchedulEd</a:t>
            </a:r>
            <a:endParaRPr lang="en-US" sz="9600" b="1">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7E25-2192-C970-4963-0E3FA67F4D08}"/>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2 S</a:t>
            </a:r>
            <a:endParaRPr lang="en-US"/>
          </a:p>
        </p:txBody>
      </p:sp>
      <p:sp>
        <p:nvSpPr>
          <p:cNvPr id="8" name="Content Placeholder 7">
            <a:extLst>
              <a:ext uri="{FF2B5EF4-FFF2-40B4-BE49-F238E27FC236}">
                <a16:creationId xmlns:a16="http://schemas.microsoft.com/office/drawing/2014/main" id="{BF23AD48-2C41-BC23-DEEE-B5F58F970006}"/>
              </a:ext>
            </a:extLst>
          </p:cNvPr>
          <p:cNvSpPr>
            <a:spLocks noGrp="1"/>
          </p:cNvSpPr>
          <p:nvPr>
            <p:ph idx="1"/>
          </p:nvPr>
        </p:nvSpPr>
        <p:spPr>
          <a:xfrm>
            <a:off x="5670512" y="1711087"/>
            <a:ext cx="5791519" cy="4272935"/>
          </a:xfrm>
        </p:spPr>
        <p:txBody>
          <a:bodyPr>
            <a:normAutofit/>
          </a:bodyPr>
          <a:lstStyle/>
          <a:p>
            <a:pPr marL="0" indent="0">
              <a:buNone/>
            </a:pPr>
            <a:r>
              <a:rPr lang="en-US">
                <a:ea typeface="+mn-lt"/>
                <a:cs typeface="+mn-lt"/>
              </a:rPr>
              <a:t>Jake is a 16-year-old high school student juggling multiple tutoring sessions alongside his regular schoolwork and extracurricular activities. He often forgets about scheduled lessons or struggles to find time for rescheduling when conflicts arise. He has a hard time keeping track of assignments and notes from his tutoring sessions, often misplacing important study materials. With automated reminders, he would never miss an appointment, reducing last-minute cancellations and lost study time. A built-in calendar would help him visualize his schedule, ensuring he doesn’t double-book tutoring with other commitments. A session tracking feature would allow him to store lesson notes, assignments, and key takeaways in one place, making it easier to review material when studying.</a:t>
            </a:r>
            <a:endParaRPr lang="en-US"/>
          </a:p>
        </p:txBody>
      </p:sp>
      <p:pic>
        <p:nvPicPr>
          <p:cNvPr id="4" name="Content Placeholder 3" descr="A person holding a file in front of a chalkboard&#10;&#10;AI-generated content may be incorrect.">
            <a:extLst>
              <a:ext uri="{FF2B5EF4-FFF2-40B4-BE49-F238E27FC236}">
                <a16:creationId xmlns:a16="http://schemas.microsoft.com/office/drawing/2014/main" id="{6DD9D5D8-F263-236E-1959-EE98047FFE09}"/>
              </a:ext>
            </a:extLst>
          </p:cNvPr>
          <p:cNvPicPr>
            <a:picLocks noChangeAspect="1"/>
          </p:cNvPicPr>
          <p:nvPr/>
        </p:nvPicPr>
        <p:blipFill>
          <a:blip r:embed="rId3"/>
          <a:stretch>
            <a:fillRect/>
          </a:stretch>
        </p:blipFill>
        <p:spPr>
          <a:xfrm>
            <a:off x="823585" y="2191897"/>
            <a:ext cx="4730343" cy="24707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80CB43BF-4579-5E1C-39FE-87B19E9A4F7C}"/>
              </a:ext>
            </a:extLst>
          </p:cNvPr>
          <p:cNvSpPr txBox="1"/>
          <p:nvPr/>
        </p:nvSpPr>
        <p:spPr>
          <a:xfrm>
            <a:off x="825500" y="4762500"/>
            <a:ext cx="46566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Calibri"/>
                <a:cs typeface="Calibri"/>
              </a:rPr>
              <a:t>Jake</a:t>
            </a:r>
            <a:r>
              <a:rPr lang="en-US" sz="2400">
                <a:ea typeface="Calibri"/>
                <a:cs typeface="Calibri"/>
              </a:rPr>
              <a:t> – </a:t>
            </a:r>
            <a:r>
              <a:rPr lang="en-US" sz="2000">
                <a:ea typeface="Calibri"/>
                <a:cs typeface="Calibri"/>
              </a:rPr>
              <a:t>Looking for centralized app for managing tutoring sessions and study material</a:t>
            </a:r>
            <a:endParaRPr lang="en-US" sz="2400">
              <a:ea typeface="Calibri"/>
              <a:cs typeface="Calibri"/>
            </a:endParaRPr>
          </a:p>
        </p:txBody>
      </p:sp>
    </p:spTree>
    <p:extLst>
      <p:ext uri="{BB962C8B-B14F-4D97-AF65-F5344CB8AC3E}">
        <p14:creationId xmlns:p14="http://schemas.microsoft.com/office/powerpoint/2010/main" val="2418582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2FE-81C1-7FB9-4D36-792688CA6D98}"/>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3 S</a:t>
            </a:r>
            <a:endParaRPr lang="en-US"/>
          </a:p>
        </p:txBody>
      </p:sp>
      <p:sp>
        <p:nvSpPr>
          <p:cNvPr id="23" name="Content Placeholder 7">
            <a:extLst>
              <a:ext uri="{FF2B5EF4-FFF2-40B4-BE49-F238E27FC236}">
                <a16:creationId xmlns:a16="http://schemas.microsoft.com/office/drawing/2014/main" id="{F722D9AB-A8A7-9ADC-7E73-8A7CC7A0CABA}"/>
              </a:ext>
            </a:extLst>
          </p:cNvPr>
          <p:cNvSpPr>
            <a:spLocks noGrp="1"/>
          </p:cNvSpPr>
          <p:nvPr>
            <p:ph idx="1"/>
          </p:nvPr>
        </p:nvSpPr>
        <p:spPr>
          <a:xfrm>
            <a:off x="5702262" y="1171337"/>
            <a:ext cx="5865601" cy="4971435"/>
          </a:xfrm>
        </p:spPr>
        <p:txBody>
          <a:bodyPr>
            <a:normAutofit/>
          </a:bodyPr>
          <a:lstStyle/>
          <a:p>
            <a:pPr marL="0" indent="0">
              <a:buNone/>
            </a:pPr>
            <a:r>
              <a:rPr lang="en-US">
                <a:ea typeface="+mn-lt"/>
                <a:cs typeface="+mn-lt"/>
              </a:rPr>
              <a:t>Debra is a busy mother of 3, trying to balance her work schedule while ensuring her 10-year-old daughter stays on top of her tutoring sessions. Debra often finds it challenging to keep track of lesson times, and her daughter's overall progress. In the chaotic life of a parent of multiple children, tutoring schedules sometimes slip through the cracks, leading to missed or forgotten sessions. She also struggles to stay updated on what Emily is working on in her sessions, relying on scattered notes from tutors or brief updates from her daughter. A session log feature would provide insight into Emily’s progress, giving Debra access to lesson notes and assignments so she can stay informed and involved in her child’s learning. A tutor scheduling app would be a game-changer for Debra, allowing her to keep all of Emily’s tutoring information in one place. </a:t>
            </a:r>
            <a:endParaRPr lang="en-US"/>
          </a:p>
        </p:txBody>
      </p:sp>
      <p:pic>
        <p:nvPicPr>
          <p:cNvPr id="4" name="Content Placeholder 3" descr="A person looking at a phone&#10;&#10;AI-generated content may be incorrect.">
            <a:extLst>
              <a:ext uri="{FF2B5EF4-FFF2-40B4-BE49-F238E27FC236}">
                <a16:creationId xmlns:a16="http://schemas.microsoft.com/office/drawing/2014/main" id="{E48FC128-C533-15BB-E850-35E0DAA66CFA}"/>
              </a:ext>
            </a:extLst>
          </p:cNvPr>
          <p:cNvPicPr>
            <a:picLocks noChangeAspect="1"/>
          </p:cNvPicPr>
          <p:nvPr/>
        </p:nvPicPr>
        <p:blipFill>
          <a:blip r:embed="rId3"/>
          <a:stretch>
            <a:fillRect/>
          </a:stretch>
        </p:blipFill>
        <p:spPr>
          <a:xfrm>
            <a:off x="823586" y="2234228"/>
            <a:ext cx="4666843" cy="258714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5A91541D-1019-2BCE-2239-F342140707E4}"/>
              </a:ext>
            </a:extLst>
          </p:cNvPr>
          <p:cNvSpPr txBox="1"/>
          <p:nvPr/>
        </p:nvSpPr>
        <p:spPr>
          <a:xfrm>
            <a:off x="825500" y="4974167"/>
            <a:ext cx="46672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Calibri"/>
                <a:cs typeface="Calibri"/>
              </a:rPr>
              <a:t>Debra</a:t>
            </a:r>
            <a:r>
              <a:rPr lang="en-US">
                <a:ea typeface="Calibri"/>
                <a:cs typeface="Calibri"/>
              </a:rPr>
              <a:t> - Keeping track of child's appointments and progress.</a:t>
            </a:r>
          </a:p>
        </p:txBody>
      </p:sp>
    </p:spTree>
    <p:extLst>
      <p:ext uri="{BB962C8B-B14F-4D97-AF65-F5344CB8AC3E}">
        <p14:creationId xmlns:p14="http://schemas.microsoft.com/office/powerpoint/2010/main" val="344763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F831-F074-62E4-2733-D5E48B55C27B}"/>
              </a:ext>
            </a:extLst>
          </p:cNvPr>
          <p:cNvSpPr>
            <a:spLocks noGrp="1"/>
          </p:cNvSpPr>
          <p:nvPr>
            <p:ph type="title"/>
          </p:nvPr>
        </p:nvSpPr>
        <p:spPr/>
        <p:txBody>
          <a:bodyPr>
            <a:normAutofit/>
          </a:bodyPr>
          <a:lstStyle/>
          <a:p>
            <a:pPr algn="ctr"/>
            <a:r>
              <a:rPr lang="en-US" sz="5400" b="1">
                <a:ea typeface="Calibri Light"/>
                <a:cs typeface="Calibri Light"/>
              </a:rPr>
              <a:t>MVP V</a:t>
            </a:r>
          </a:p>
        </p:txBody>
      </p:sp>
      <p:sp>
        <p:nvSpPr>
          <p:cNvPr id="3" name="Content Placeholder 2">
            <a:extLst>
              <a:ext uri="{FF2B5EF4-FFF2-40B4-BE49-F238E27FC236}">
                <a16:creationId xmlns:a16="http://schemas.microsoft.com/office/drawing/2014/main" id="{289B55C4-6199-E026-C4A0-65196DA9E889}"/>
              </a:ext>
            </a:extLst>
          </p:cNvPr>
          <p:cNvSpPr>
            <a:spLocks noGrp="1"/>
          </p:cNvSpPr>
          <p:nvPr>
            <p:ph idx="1"/>
          </p:nvPr>
        </p:nvSpPr>
        <p:spPr/>
        <p:txBody>
          <a:bodyPr/>
          <a:lstStyle/>
          <a:p>
            <a:r>
              <a:rPr lang="en-US" sz="2800">
                <a:ea typeface="Calibri"/>
                <a:cs typeface="Calibri"/>
              </a:rPr>
              <a:t>Accounts/Firebase Integration</a:t>
            </a:r>
          </a:p>
          <a:p>
            <a:pPr>
              <a:buClr>
                <a:srgbClr val="FFFFFF"/>
              </a:buClr>
            </a:pPr>
            <a:r>
              <a:rPr lang="en-US" sz="2800">
                <a:ea typeface="Calibri"/>
                <a:cs typeface="Calibri"/>
              </a:rPr>
              <a:t>Tag based Search System</a:t>
            </a:r>
          </a:p>
          <a:p>
            <a:pPr>
              <a:buClr>
                <a:srgbClr val="FFFFFF"/>
              </a:buClr>
            </a:pPr>
            <a:r>
              <a:rPr lang="en-US" sz="2800">
                <a:ea typeface="Calibri"/>
                <a:cs typeface="Calibri"/>
              </a:rPr>
              <a:t>Schedule/Book Sessions</a:t>
            </a:r>
          </a:p>
          <a:p>
            <a:pPr>
              <a:buClr>
                <a:srgbClr val="FFFFFF"/>
              </a:buClr>
            </a:pPr>
            <a:r>
              <a:rPr lang="en-US" sz="2800">
                <a:ea typeface="Calibri"/>
                <a:cs typeface="Calibri"/>
              </a:rPr>
              <a:t>Google </a:t>
            </a:r>
            <a:r>
              <a:rPr lang="en-US" sz="2800">
                <a:ea typeface="+mn-lt"/>
                <a:cs typeface="+mn-lt"/>
              </a:rPr>
              <a:t>Integration</a:t>
            </a:r>
            <a:endParaRPr lang="en-US" sz="2800">
              <a:ea typeface="Calibri"/>
              <a:cs typeface="Calibri"/>
            </a:endParaRPr>
          </a:p>
        </p:txBody>
      </p:sp>
    </p:spTree>
    <p:extLst>
      <p:ext uri="{BB962C8B-B14F-4D97-AF65-F5344CB8AC3E}">
        <p14:creationId xmlns:p14="http://schemas.microsoft.com/office/powerpoint/2010/main" val="106158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95614D-95BF-D7B6-A5A6-72C22F9B1AB9}"/>
              </a:ext>
            </a:extLst>
          </p:cNvPr>
          <p:cNvGraphicFramePr>
            <a:graphicFrameLocks noGrp="1"/>
          </p:cNvGraphicFramePr>
          <p:nvPr>
            <p:extLst>
              <p:ext uri="{D42A27DB-BD31-4B8C-83A1-F6EECF244321}">
                <p14:modId xmlns:p14="http://schemas.microsoft.com/office/powerpoint/2010/main" val="220544176"/>
              </p:ext>
            </p:extLst>
          </p:nvPr>
        </p:nvGraphicFramePr>
        <p:xfrm>
          <a:off x="521917" y="2588712"/>
          <a:ext cx="5016136" cy="2390373"/>
        </p:xfrm>
        <a:graphic>
          <a:graphicData uri="http://schemas.openxmlformats.org/drawingml/2006/table">
            <a:tbl>
              <a:tblPr firstRow="1" bandRow="1">
                <a:tableStyleId>{9D7B26C5-4107-4FEC-AEDC-1716B250A1EF}</a:tableStyleId>
              </a:tblPr>
              <a:tblGrid>
                <a:gridCol w="2508068">
                  <a:extLst>
                    <a:ext uri="{9D8B030D-6E8A-4147-A177-3AD203B41FA5}">
                      <a16:colId xmlns:a16="http://schemas.microsoft.com/office/drawing/2014/main" val="4282321328"/>
                    </a:ext>
                  </a:extLst>
                </a:gridCol>
                <a:gridCol w="2508068">
                  <a:extLst>
                    <a:ext uri="{9D8B030D-6E8A-4147-A177-3AD203B41FA5}">
                      <a16:colId xmlns:a16="http://schemas.microsoft.com/office/drawing/2014/main" val="2405510393"/>
                    </a:ext>
                  </a:extLst>
                </a:gridCol>
              </a:tblGrid>
              <a:tr h="239037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graphicFrame>
        <p:nvGraphicFramePr>
          <p:cNvPr id="11" name="Table 10">
            <a:extLst>
              <a:ext uri="{FF2B5EF4-FFF2-40B4-BE49-F238E27FC236}">
                <a16:creationId xmlns:a16="http://schemas.microsoft.com/office/drawing/2014/main" id="{2727DE0A-A4CB-9B59-107D-9379189EBBA5}"/>
              </a:ext>
            </a:extLst>
          </p:cNvPr>
          <p:cNvGraphicFramePr>
            <a:graphicFrameLocks noGrp="1"/>
          </p:cNvGraphicFramePr>
          <p:nvPr>
            <p:extLst>
              <p:ext uri="{D42A27DB-BD31-4B8C-83A1-F6EECF244321}">
                <p14:modId xmlns:p14="http://schemas.microsoft.com/office/powerpoint/2010/main" val="1174410144"/>
              </p:ext>
            </p:extLst>
          </p:nvPr>
        </p:nvGraphicFramePr>
        <p:xfrm>
          <a:off x="5949862" y="2609588"/>
          <a:ext cx="4953504" cy="2307043"/>
        </p:xfrm>
        <a:graphic>
          <a:graphicData uri="http://schemas.openxmlformats.org/drawingml/2006/table">
            <a:tbl>
              <a:tblPr firstRow="1" bandRow="1">
                <a:tableStyleId>{9D7B26C5-4107-4FEC-AEDC-1716B250A1EF}</a:tableStyleId>
              </a:tblPr>
              <a:tblGrid>
                <a:gridCol w="2476752">
                  <a:extLst>
                    <a:ext uri="{9D8B030D-6E8A-4147-A177-3AD203B41FA5}">
                      <a16:colId xmlns:a16="http://schemas.microsoft.com/office/drawing/2014/main" val="4282321328"/>
                    </a:ext>
                  </a:extLst>
                </a:gridCol>
                <a:gridCol w="2476752">
                  <a:extLst>
                    <a:ext uri="{9D8B030D-6E8A-4147-A177-3AD203B41FA5}">
                      <a16:colId xmlns:a16="http://schemas.microsoft.com/office/drawing/2014/main" val="2405510393"/>
                    </a:ext>
                  </a:extLst>
                </a:gridCol>
              </a:tblGrid>
              <a:tr h="230704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sp>
        <p:nvSpPr>
          <p:cNvPr id="2" name="Title 1">
            <a:extLst>
              <a:ext uri="{FF2B5EF4-FFF2-40B4-BE49-F238E27FC236}">
                <a16:creationId xmlns:a16="http://schemas.microsoft.com/office/drawing/2014/main" id="{27262538-885B-DF9D-4997-8D0100894309}"/>
              </a:ext>
            </a:extLst>
          </p:cNvPr>
          <p:cNvSpPr>
            <a:spLocks noGrp="1"/>
          </p:cNvSpPr>
          <p:nvPr>
            <p:ph type="title"/>
          </p:nvPr>
        </p:nvSpPr>
        <p:spPr>
          <a:xfrm>
            <a:off x="763279" y="453151"/>
            <a:ext cx="10440547" cy="1505554"/>
          </a:xfrm>
        </p:spPr>
        <p:txBody>
          <a:bodyPr>
            <a:normAutofit/>
          </a:bodyPr>
          <a:lstStyle/>
          <a:p>
            <a:pPr algn="ctr"/>
            <a:r>
              <a:rPr lang="en-US" b="1">
                <a:latin typeface="Verdana Pro"/>
                <a:ea typeface="Calibri Light"/>
                <a:cs typeface="Calibri Light"/>
              </a:rPr>
              <a:t>Technology M</a:t>
            </a:r>
          </a:p>
        </p:txBody>
      </p:sp>
      <p:pic>
        <p:nvPicPr>
          <p:cNvPr id="5" name="Content Placeholder 4">
            <a:extLst>
              <a:ext uri="{FF2B5EF4-FFF2-40B4-BE49-F238E27FC236}">
                <a16:creationId xmlns:a16="http://schemas.microsoft.com/office/drawing/2014/main" id="{B78054FB-6D81-F11D-BB0F-FEE7011AA21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776702" y="2771088"/>
            <a:ext cx="1932973" cy="1990845"/>
          </a:xfrm>
        </p:spPr>
      </p:pic>
      <p:sp>
        <p:nvSpPr>
          <p:cNvPr id="6" name="TextBox 5">
            <a:extLst>
              <a:ext uri="{FF2B5EF4-FFF2-40B4-BE49-F238E27FC236}">
                <a16:creationId xmlns:a16="http://schemas.microsoft.com/office/drawing/2014/main" id="{9B77BAD0-CDEC-3194-B3D3-B3ACEB1751A7}"/>
              </a:ext>
            </a:extLst>
          </p:cNvPr>
          <p:cNvSpPr txBox="1"/>
          <p:nvPr/>
        </p:nvSpPr>
        <p:spPr>
          <a:xfrm>
            <a:off x="1687974" y="1867375"/>
            <a:ext cx="2729696"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Verdana Pro"/>
                <a:ea typeface="Calibri"/>
                <a:cs typeface="Calibri"/>
              </a:rPr>
              <a:t>Frontend</a:t>
            </a:r>
          </a:p>
        </p:txBody>
      </p:sp>
      <p:sp>
        <p:nvSpPr>
          <p:cNvPr id="7" name="TextBox 6">
            <a:extLst>
              <a:ext uri="{FF2B5EF4-FFF2-40B4-BE49-F238E27FC236}">
                <a16:creationId xmlns:a16="http://schemas.microsoft.com/office/drawing/2014/main" id="{37AACA79-A0FF-F2EA-4147-112E476B13D6}"/>
              </a:ext>
            </a:extLst>
          </p:cNvPr>
          <p:cNvSpPr txBox="1"/>
          <p:nvPr/>
        </p:nvSpPr>
        <p:spPr>
          <a:xfrm>
            <a:off x="7041754" y="1863394"/>
            <a:ext cx="2507848"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Verdana Pro"/>
                <a:ea typeface="Calibri"/>
                <a:cs typeface="Calibri"/>
              </a:rPr>
              <a:t>Backend</a:t>
            </a:r>
          </a:p>
        </p:txBody>
      </p:sp>
      <p:pic>
        <p:nvPicPr>
          <p:cNvPr id="9" name="Graphic 8">
            <a:extLst>
              <a:ext uri="{FF2B5EF4-FFF2-40B4-BE49-F238E27FC236}">
                <a16:creationId xmlns:a16="http://schemas.microsoft.com/office/drawing/2014/main" id="{4FFA1DE8-E4C7-15C8-2755-E0C94E49E9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6176" y="2721006"/>
            <a:ext cx="2048718" cy="2048718"/>
          </a:xfrm>
          <a:prstGeom prst="rect">
            <a:avLst/>
          </a:prstGeom>
        </p:spPr>
      </p:pic>
      <p:pic>
        <p:nvPicPr>
          <p:cNvPr id="3" name="Graphic 2">
            <a:extLst>
              <a:ext uri="{FF2B5EF4-FFF2-40B4-BE49-F238E27FC236}">
                <a16:creationId xmlns:a16="http://schemas.microsoft.com/office/drawing/2014/main" id="{92ED64F2-AC3E-1793-2B52-32DEB72B4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017" y="2662825"/>
            <a:ext cx="2106460" cy="2169090"/>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0C63D52C-BB99-FEB7-9D5A-589FDB2C793B}"/>
              </a:ext>
            </a:extLst>
          </p:cNvPr>
          <p:cNvPicPr>
            <a:picLocks noChangeAspect="1"/>
          </p:cNvPicPr>
          <p:nvPr/>
        </p:nvPicPr>
        <p:blipFill>
          <a:blip r:embed="rId9"/>
          <a:stretch>
            <a:fillRect/>
          </a:stretch>
        </p:blipFill>
        <p:spPr>
          <a:xfrm>
            <a:off x="3025897" y="2817691"/>
            <a:ext cx="2466975" cy="1847850"/>
          </a:xfrm>
          <a:prstGeom prst="rect">
            <a:avLst/>
          </a:prstGeom>
        </p:spPr>
      </p:pic>
    </p:spTree>
    <p:extLst>
      <p:ext uri="{BB962C8B-B14F-4D97-AF65-F5344CB8AC3E}">
        <p14:creationId xmlns:p14="http://schemas.microsoft.com/office/powerpoint/2010/main" val="283880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2021-A6AE-C4C8-1D35-8C27E7E1F832}"/>
              </a:ext>
            </a:extLst>
          </p:cNvPr>
          <p:cNvSpPr>
            <a:spLocks noGrp="1"/>
          </p:cNvSpPr>
          <p:nvPr>
            <p:ph type="title"/>
          </p:nvPr>
        </p:nvSpPr>
        <p:spPr/>
        <p:txBody>
          <a:bodyPr/>
          <a:lstStyle/>
          <a:p>
            <a:r>
              <a:rPr lang="en-US" b="1">
                <a:ea typeface="Calibri Light"/>
                <a:cs typeface="Calibri Light"/>
              </a:rPr>
              <a:t>Firebase Realtime database </a:t>
            </a:r>
            <a:r>
              <a:rPr lang="en-US" b="1" err="1">
                <a:ea typeface="Calibri Light"/>
                <a:cs typeface="Calibri Light"/>
              </a:rPr>
              <a:t>api</a:t>
            </a:r>
            <a:r>
              <a:rPr lang="en-US" b="1">
                <a:ea typeface="Calibri Light"/>
                <a:cs typeface="Calibri Light"/>
              </a:rPr>
              <a:t> V</a:t>
            </a:r>
          </a:p>
        </p:txBody>
      </p:sp>
      <p:sp>
        <p:nvSpPr>
          <p:cNvPr id="3" name="Content Placeholder 2">
            <a:extLst>
              <a:ext uri="{FF2B5EF4-FFF2-40B4-BE49-F238E27FC236}">
                <a16:creationId xmlns:a16="http://schemas.microsoft.com/office/drawing/2014/main" id="{6300E2ED-50F0-186C-2272-CFB1141E29DA}"/>
              </a:ext>
            </a:extLst>
          </p:cNvPr>
          <p:cNvSpPr>
            <a:spLocks noGrp="1"/>
          </p:cNvSpPr>
          <p:nvPr>
            <p:ph idx="1"/>
          </p:nvPr>
        </p:nvSpPr>
        <p:spPr/>
        <p:txBody>
          <a:bodyPr/>
          <a:lstStyle/>
          <a:p>
            <a:r>
              <a:rPr lang="en-US" sz="2800">
                <a:ea typeface="Calibri"/>
                <a:cs typeface="Calibri"/>
              </a:rPr>
              <a:t>Used to store user information.</a:t>
            </a:r>
          </a:p>
          <a:p>
            <a:pPr lvl="1">
              <a:buClr>
                <a:srgbClr val="FFFFFF"/>
              </a:buClr>
              <a:buFont typeface="Courier New"/>
              <a:buChar char="o"/>
            </a:pPr>
            <a:r>
              <a:rPr lang="en-US" sz="1800">
                <a:ea typeface="Calibri"/>
                <a:cs typeface="Calibri"/>
              </a:rPr>
              <a:t>Names</a:t>
            </a:r>
          </a:p>
          <a:p>
            <a:pPr lvl="1">
              <a:buClr>
                <a:srgbClr val="FFFFFF"/>
              </a:buClr>
              <a:buFont typeface="Courier New"/>
              <a:buChar char="o"/>
            </a:pPr>
            <a:r>
              <a:rPr lang="en-US" sz="1800">
                <a:ea typeface="Calibri"/>
                <a:cs typeface="Calibri"/>
              </a:rPr>
              <a:t>IDS</a:t>
            </a:r>
          </a:p>
          <a:p>
            <a:pPr lvl="1">
              <a:buClr>
                <a:srgbClr val="FFFFFF"/>
              </a:buClr>
              <a:buFont typeface="Courier New"/>
              <a:buChar char="o"/>
            </a:pPr>
            <a:r>
              <a:rPr lang="en-US" sz="1800">
                <a:ea typeface="Calibri"/>
                <a:cs typeface="Calibri"/>
              </a:rPr>
              <a:t>Role</a:t>
            </a:r>
          </a:p>
          <a:p>
            <a:pPr>
              <a:buClr>
                <a:srgbClr val="FFFFFF"/>
              </a:buClr>
            </a:pPr>
            <a:r>
              <a:rPr lang="en-US" sz="2800">
                <a:ea typeface="Calibri"/>
                <a:cs typeface="Calibri"/>
              </a:rPr>
              <a:t>Used to store schedule information</a:t>
            </a:r>
          </a:p>
          <a:p>
            <a:pPr lvl="1">
              <a:buClr>
                <a:srgbClr val="FFFFFF"/>
              </a:buClr>
              <a:buFont typeface="Courier New"/>
              <a:buChar char="o"/>
            </a:pPr>
            <a:r>
              <a:rPr lang="en-US" sz="1800">
                <a:ea typeface="Calibri"/>
                <a:cs typeface="Calibri"/>
              </a:rPr>
              <a:t>Start and End Time</a:t>
            </a:r>
          </a:p>
          <a:p>
            <a:pPr lvl="1">
              <a:buClr>
                <a:srgbClr val="FFFFFF"/>
              </a:buClr>
              <a:buFont typeface="Courier New"/>
              <a:buChar char="o"/>
            </a:pPr>
            <a:r>
              <a:rPr lang="en-US" sz="1800">
                <a:ea typeface="Calibri"/>
                <a:cs typeface="Calibri"/>
              </a:rPr>
              <a:t>People involved</a:t>
            </a:r>
          </a:p>
          <a:p>
            <a:pPr lvl="1">
              <a:buClr>
                <a:srgbClr val="FFFFFF"/>
              </a:buClr>
              <a:buFont typeface="Courier New"/>
              <a:buChar char="o"/>
            </a:pPr>
            <a:r>
              <a:rPr lang="en-US" sz="1800">
                <a:ea typeface="Calibri"/>
                <a:cs typeface="Calibri"/>
              </a:rPr>
              <a:t>Subject</a:t>
            </a:r>
          </a:p>
        </p:txBody>
      </p:sp>
      <p:pic>
        <p:nvPicPr>
          <p:cNvPr id="5" name="Content Placeholder 4">
            <a:extLst>
              <a:ext uri="{FF2B5EF4-FFF2-40B4-BE49-F238E27FC236}">
                <a16:creationId xmlns:a16="http://schemas.microsoft.com/office/drawing/2014/main" id="{35BECD60-ABDE-0431-456C-20B250FFA0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90438" y="2469164"/>
            <a:ext cx="2939388" cy="3011637"/>
          </a:xfrm>
          <a:prstGeom prst="rect">
            <a:avLst/>
          </a:prstGeom>
        </p:spPr>
      </p:pic>
    </p:spTree>
    <p:extLst>
      <p:ext uri="{BB962C8B-B14F-4D97-AF65-F5344CB8AC3E}">
        <p14:creationId xmlns:p14="http://schemas.microsoft.com/office/powerpoint/2010/main" val="246311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2061-A608-9484-187C-E81945006032}"/>
              </a:ext>
            </a:extLst>
          </p:cNvPr>
          <p:cNvSpPr>
            <a:spLocks noGrp="1"/>
          </p:cNvSpPr>
          <p:nvPr>
            <p:ph type="title"/>
          </p:nvPr>
        </p:nvSpPr>
        <p:spPr/>
        <p:txBody>
          <a:bodyPr>
            <a:normAutofit/>
          </a:bodyPr>
          <a:lstStyle/>
          <a:p>
            <a:pPr algn="ctr"/>
            <a:r>
              <a:rPr lang="en-US" sz="4400">
                <a:latin typeface="Verdana Pro"/>
                <a:ea typeface="Calibri Light"/>
                <a:cs typeface="Calibri Light"/>
              </a:rPr>
              <a:t>Algorithm M</a:t>
            </a:r>
            <a:endParaRPr lang="en-US" sz="4400" err="1">
              <a:latin typeface="Verdana Pro"/>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158D2773-0B81-AF46-43F7-5533D4A94684}"/>
              </a:ext>
            </a:extLst>
          </p:cNvPr>
          <p:cNvSpPr>
            <a:spLocks noGrp="1"/>
          </p:cNvSpPr>
          <p:nvPr>
            <p:ph idx="1"/>
          </p:nvPr>
        </p:nvSpPr>
        <p:spPr/>
        <p:txBody>
          <a:bodyPr/>
          <a:lstStyle/>
          <a:p>
            <a:pPr>
              <a:buClr>
                <a:srgbClr val="FFFFFF"/>
              </a:buClr>
            </a:pPr>
            <a:r>
              <a:rPr lang="en-US" sz="2800">
                <a:ea typeface="+mn-lt"/>
                <a:cs typeface="+mn-lt"/>
              </a:rPr>
              <a:t>Machine Learning Models (Advanced Matching)</a:t>
            </a:r>
          </a:p>
          <a:p>
            <a:pPr lvl="1">
              <a:buClr>
                <a:srgbClr val="FFFFFF"/>
              </a:buClr>
              <a:buFont typeface="Courier New"/>
              <a:buChar char="o"/>
            </a:pPr>
            <a:r>
              <a:rPr lang="en-US" sz="2600">
                <a:ea typeface="+mn-lt"/>
                <a:cs typeface="+mn-lt"/>
              </a:rPr>
              <a:t>A decision tree predicts the best tutor for a student based on their learning style, subject, and past interactions.</a:t>
            </a:r>
            <a:endParaRPr lang="en-US" sz="2600">
              <a:latin typeface="Calibri"/>
              <a:ea typeface="Calibri" panose="020F0502020204030204"/>
              <a:cs typeface="Calibri" panose="020F0502020204030204"/>
            </a:endParaRPr>
          </a:p>
          <a:p>
            <a:pPr>
              <a:buClr>
                <a:srgbClr val="FFFFFF"/>
              </a:buClr>
            </a:pPr>
            <a:r>
              <a:rPr lang="en-US" sz="2800">
                <a:ea typeface="+mn-lt"/>
                <a:cs typeface="+mn-lt"/>
              </a:rPr>
              <a:t>Content-Based Filtering</a:t>
            </a:r>
          </a:p>
          <a:p>
            <a:pPr lvl="1">
              <a:buClr>
                <a:srgbClr val="FFFFFF"/>
              </a:buClr>
              <a:buFont typeface="Courier New"/>
              <a:buChar char="o"/>
            </a:pPr>
            <a:r>
              <a:rPr lang="en-US" sz="2600">
                <a:ea typeface="+mn-lt"/>
                <a:cs typeface="+mn-lt"/>
              </a:rPr>
              <a:t>If a tutor has a history of working well with middle school students in "Science," they will be recommended to students within that range.</a:t>
            </a:r>
            <a:endParaRPr lang="en-US" sz="2600">
              <a:latin typeface="Calibri"/>
              <a:ea typeface="Calibri" panose="020F0502020204030204"/>
              <a:cs typeface="Calibri" panose="020F0502020204030204"/>
            </a:endParaRPr>
          </a:p>
          <a:p>
            <a:pPr lvl="1">
              <a:buClr>
                <a:srgbClr val="FFFFFF"/>
              </a:buClr>
              <a:buFont typeface="Courier New"/>
              <a:buChar char="o"/>
            </a:pPr>
            <a:endParaRPr lang="en-US" sz="2600">
              <a:latin typeface="Calibri"/>
              <a:ea typeface="Calibri" panose="020F0502020204030204"/>
              <a:cs typeface="Calibri" panose="020F0502020204030204"/>
            </a:endParaRPr>
          </a:p>
        </p:txBody>
      </p:sp>
    </p:spTree>
    <p:extLst>
      <p:ext uri="{BB962C8B-B14F-4D97-AF65-F5344CB8AC3E}">
        <p14:creationId xmlns:p14="http://schemas.microsoft.com/office/powerpoint/2010/main" val="251180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408D1D1-A730-4F4B-23BF-3367000983A1}"/>
              </a:ext>
            </a:extLst>
          </p:cNvPr>
          <p:cNvSpPr>
            <a:spLocks noGrp="1"/>
          </p:cNvSpPr>
          <p:nvPr>
            <p:ph type="title" idx="4294967295"/>
          </p:nvPr>
        </p:nvSpPr>
        <p:spPr>
          <a:xfrm>
            <a:off x="5462" y="2896454"/>
            <a:ext cx="3927126" cy="1676847"/>
          </a:xfrm>
        </p:spPr>
        <p:txBody>
          <a:bodyPr vert="horz" lIns="91440" tIns="45720" rIns="91440" bIns="45720" rtlCol="0" anchor="b">
            <a:normAutofit/>
          </a:bodyPr>
          <a:lstStyle/>
          <a:p>
            <a:pPr algn="r"/>
            <a:r>
              <a:rPr lang="en-US" sz="4800"/>
              <a:t>Architecture Diagram</a:t>
            </a:r>
          </a:p>
        </p:txBody>
      </p:sp>
      <p:pic>
        <p:nvPicPr>
          <p:cNvPr id="3" name="Picture 2" descr="A screen shot of a computer&#10;&#10;AI-generated content may be incorrect.">
            <a:extLst>
              <a:ext uri="{FF2B5EF4-FFF2-40B4-BE49-F238E27FC236}">
                <a16:creationId xmlns:a16="http://schemas.microsoft.com/office/drawing/2014/main" id="{8C0D23EA-0AF4-E0EC-5A35-31F6DF18A131}"/>
              </a:ext>
            </a:extLst>
          </p:cNvPr>
          <p:cNvPicPr>
            <a:picLocks noChangeAspect="1"/>
          </p:cNvPicPr>
          <p:nvPr/>
        </p:nvPicPr>
        <p:blipFill>
          <a:blip r:embed="rId4"/>
          <a:stretch>
            <a:fillRect/>
          </a:stretch>
        </p:blipFill>
        <p:spPr>
          <a:xfrm>
            <a:off x="4738688" y="661988"/>
            <a:ext cx="6810375" cy="55245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7769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C107-28AE-3DBC-401B-18D3B8EA3A42}"/>
              </a:ext>
            </a:extLst>
          </p:cNvPr>
          <p:cNvSpPr>
            <a:spLocks noGrp="1"/>
          </p:cNvSpPr>
          <p:nvPr>
            <p:ph type="title"/>
          </p:nvPr>
        </p:nvSpPr>
        <p:spPr>
          <a:xfrm>
            <a:off x="8665906" y="2700863"/>
            <a:ext cx="2249437" cy="1465249"/>
          </a:xfrm>
        </p:spPr>
        <p:txBody>
          <a:bodyPr>
            <a:normAutofit/>
          </a:bodyPr>
          <a:lstStyle/>
          <a:p>
            <a:pPr>
              <a:lnSpc>
                <a:spcPct val="90000"/>
              </a:lnSpc>
            </a:pPr>
            <a:r>
              <a:rPr lang="en-US">
                <a:ea typeface="Calibri Light"/>
                <a:cs typeface="Calibri Light"/>
              </a:rPr>
              <a:t>Context Diagram </a:t>
            </a:r>
          </a:p>
        </p:txBody>
      </p:sp>
      <p:pic>
        <p:nvPicPr>
          <p:cNvPr id="4" name="Content Placeholder 3" descr="A diagram of a program&#10;&#10;AI-generated content may be incorrect.">
            <a:extLst>
              <a:ext uri="{FF2B5EF4-FFF2-40B4-BE49-F238E27FC236}">
                <a16:creationId xmlns:a16="http://schemas.microsoft.com/office/drawing/2014/main" id="{E3489AFE-2767-DB87-CC78-6442DB679E31}"/>
              </a:ext>
            </a:extLst>
          </p:cNvPr>
          <p:cNvPicPr>
            <a:picLocks noChangeAspect="1"/>
          </p:cNvPicPr>
          <p:nvPr/>
        </p:nvPicPr>
        <p:blipFill>
          <a:blip r:embed="rId3"/>
          <a:stretch>
            <a:fillRect/>
          </a:stretch>
        </p:blipFill>
        <p:spPr>
          <a:xfrm>
            <a:off x="500589" y="1254491"/>
            <a:ext cx="7917053" cy="48440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59580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CF09-BC73-46D0-2869-992E9845FD98}"/>
              </a:ext>
            </a:extLst>
          </p:cNvPr>
          <p:cNvSpPr>
            <a:spLocks noGrp="1"/>
          </p:cNvSpPr>
          <p:nvPr>
            <p:ph type="title"/>
          </p:nvPr>
        </p:nvSpPr>
        <p:spPr/>
        <p:txBody>
          <a:bodyPr/>
          <a:lstStyle/>
          <a:p>
            <a:r>
              <a:rPr lang="en-US">
                <a:ea typeface="Calibri Light"/>
                <a:cs typeface="Calibri Light"/>
              </a:rPr>
              <a:t>ER Diagram </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62130C44-0EAE-40D4-4117-0F585AF31FAF}"/>
              </a:ext>
            </a:extLst>
          </p:cNvPr>
          <p:cNvPicPr>
            <a:picLocks noGrp="1" noChangeAspect="1"/>
          </p:cNvPicPr>
          <p:nvPr>
            <p:ph idx="1"/>
          </p:nvPr>
        </p:nvPicPr>
        <p:blipFill>
          <a:blip r:embed="rId2"/>
          <a:stretch>
            <a:fillRect/>
          </a:stretch>
        </p:blipFill>
        <p:spPr>
          <a:xfrm>
            <a:off x="1278911" y="2070180"/>
            <a:ext cx="8945204" cy="3864793"/>
          </a:xfrm>
        </p:spPr>
      </p:pic>
    </p:spTree>
    <p:extLst>
      <p:ext uri="{BB962C8B-B14F-4D97-AF65-F5344CB8AC3E}">
        <p14:creationId xmlns:p14="http://schemas.microsoft.com/office/powerpoint/2010/main" val="4232723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79E0-6866-A496-CDB5-1921FC8384C1}"/>
              </a:ext>
            </a:extLst>
          </p:cNvPr>
          <p:cNvSpPr>
            <a:spLocks noGrp="1"/>
          </p:cNvSpPr>
          <p:nvPr>
            <p:ph type="title"/>
          </p:nvPr>
        </p:nvSpPr>
        <p:spPr>
          <a:xfrm>
            <a:off x="402997" y="1028962"/>
            <a:ext cx="3771899" cy="1651000"/>
          </a:xfrm>
        </p:spPr>
        <p:txBody>
          <a:bodyPr anchor="b">
            <a:normAutofit/>
          </a:bodyPr>
          <a:lstStyle/>
          <a:p>
            <a:r>
              <a:rPr lang="en-US" sz="2400">
                <a:ea typeface="Calibri Light"/>
                <a:cs typeface="Calibri Light"/>
              </a:rPr>
              <a:t>Sequence Diagram </a:t>
            </a:r>
            <a:endParaRPr lang="en-US" sz="2400"/>
          </a:p>
        </p:txBody>
      </p:sp>
      <p:pic>
        <p:nvPicPr>
          <p:cNvPr id="4" name="Content Placeholder 3" descr="A diagram of a program&#10;&#10;AI-generated content may be incorrect.">
            <a:extLst>
              <a:ext uri="{FF2B5EF4-FFF2-40B4-BE49-F238E27FC236}">
                <a16:creationId xmlns:a16="http://schemas.microsoft.com/office/drawing/2014/main" id="{DC9DCB0E-1C37-D974-C6CD-B1D5B576D3A5}"/>
              </a:ext>
            </a:extLst>
          </p:cNvPr>
          <p:cNvPicPr>
            <a:picLocks noChangeAspect="1"/>
          </p:cNvPicPr>
          <p:nvPr/>
        </p:nvPicPr>
        <p:blipFill>
          <a:blip r:embed="rId3"/>
          <a:stretch>
            <a:fillRect/>
          </a:stretch>
        </p:blipFill>
        <p:spPr>
          <a:xfrm>
            <a:off x="4340552" y="304708"/>
            <a:ext cx="7706873" cy="6251759"/>
          </a:xfrm>
          <a:prstGeom prst="roundRect">
            <a:avLst>
              <a:gd name="adj" fmla="val 4380"/>
            </a:avLst>
          </a:prstGeom>
          <a:ln w="50800" cap="sq" cmpd="dbl">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8780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0646C-DE34-BBDC-3EA8-49A78C583214}"/>
              </a:ext>
            </a:extLst>
          </p:cNvPr>
          <p:cNvSpPr>
            <a:spLocks noGrp="1"/>
          </p:cNvSpPr>
          <p:nvPr>
            <p:ph type="title"/>
          </p:nvPr>
        </p:nvSpPr>
        <p:spPr>
          <a:xfrm>
            <a:off x="685799" y="1150076"/>
            <a:ext cx="3659389" cy="4557849"/>
          </a:xfrm>
        </p:spPr>
        <p:txBody>
          <a:bodyPr>
            <a:normAutofit/>
          </a:bodyPr>
          <a:lstStyle/>
          <a:p>
            <a:pPr algn="r"/>
            <a:r>
              <a:rPr lang="en-US">
                <a:ea typeface="Calibri Light"/>
                <a:cs typeface="Calibri Light"/>
              </a:rPr>
              <a:t>Agenda T </a:t>
            </a:r>
            <a:br>
              <a:rPr lang="en-US">
                <a:ea typeface="Calibri Light"/>
                <a:cs typeface="Calibri Light"/>
              </a:rPr>
            </a:br>
            <a:endParaRPr lang="en-US">
              <a:ea typeface="Calibri Light"/>
              <a:cs typeface="Calibri Light"/>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F898C9-1335-3F74-9079-B70AEA4CEDA6}"/>
              </a:ext>
            </a:extLst>
          </p:cNvPr>
          <p:cNvSpPr>
            <a:spLocks noGrp="1"/>
          </p:cNvSpPr>
          <p:nvPr>
            <p:ph idx="1"/>
          </p:nvPr>
        </p:nvSpPr>
        <p:spPr>
          <a:xfrm>
            <a:off x="4854187" y="1477011"/>
            <a:ext cx="6517543" cy="4557849"/>
          </a:xfrm>
        </p:spPr>
        <p:txBody>
          <a:bodyPr vert="horz" lIns="91440" tIns="45720" rIns="91440" bIns="45720" rtlCol="0" anchor="ctr">
            <a:noAutofit/>
          </a:bodyPr>
          <a:lstStyle/>
          <a:p>
            <a:pPr marL="0" indent="0">
              <a:lnSpc>
                <a:spcPct val="90000"/>
              </a:lnSpc>
              <a:buNone/>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r>
              <a:rPr lang="en-US" sz="1600">
                <a:ea typeface="Calibri" panose="020F0502020204030204"/>
                <a:cs typeface="Calibri" panose="020F0502020204030204"/>
              </a:rPr>
              <a:t>Team Member Roles and Responsibilities</a:t>
            </a:r>
          </a:p>
          <a:p>
            <a:pPr marL="342900" indent="-342900">
              <a:lnSpc>
                <a:spcPct val="90000"/>
              </a:lnSpc>
              <a:buClr>
                <a:srgbClr val="FFFFFF"/>
              </a:buClr>
              <a:buAutoNum type="arabicPeriod"/>
            </a:pPr>
            <a:r>
              <a:rPr lang="en-US" sz="1600">
                <a:ea typeface="Calibri" panose="020F0502020204030204"/>
                <a:cs typeface="Calibri" panose="020F0502020204030204"/>
              </a:rPr>
              <a:t>Improvements </a:t>
            </a:r>
          </a:p>
          <a:p>
            <a:pPr marL="342900" indent="-342900">
              <a:lnSpc>
                <a:spcPct val="90000"/>
              </a:lnSpc>
              <a:buClr>
                <a:srgbClr val="FFFFFF"/>
              </a:buClr>
              <a:buAutoNum type="arabicPeriod"/>
            </a:pPr>
            <a:r>
              <a:rPr lang="en-US" sz="1600">
                <a:ea typeface="Calibri" panose="020F0502020204030204"/>
                <a:cs typeface="Calibri" panose="020F0502020204030204"/>
              </a:rPr>
              <a:t>Project Description</a:t>
            </a:r>
          </a:p>
          <a:p>
            <a:pPr marL="342900" indent="-342900">
              <a:lnSpc>
                <a:spcPct val="90000"/>
              </a:lnSpc>
              <a:buClr>
                <a:srgbClr val="FFFFFF"/>
              </a:buClr>
              <a:buAutoNum type="arabicPeriod"/>
            </a:pPr>
            <a:r>
              <a:rPr lang="en-US" sz="1600">
                <a:ea typeface="Calibri" panose="020F0502020204030204"/>
                <a:cs typeface="Calibri" panose="020F0502020204030204"/>
              </a:rPr>
              <a:t>Team Working Agreement</a:t>
            </a:r>
          </a:p>
          <a:p>
            <a:pPr marL="342900" indent="-342900">
              <a:lnSpc>
                <a:spcPct val="90000"/>
              </a:lnSpc>
              <a:buClr>
                <a:srgbClr val="FFFFFF"/>
              </a:buClr>
              <a:buAutoNum type="arabicPeriod"/>
            </a:pPr>
            <a:r>
              <a:rPr lang="en-US" sz="1600">
                <a:ea typeface="Calibri" panose="020F0502020204030204"/>
                <a:cs typeface="Calibri" panose="020F0502020204030204"/>
              </a:rPr>
              <a:t>Schedule</a:t>
            </a:r>
          </a:p>
          <a:p>
            <a:pPr marL="342900" indent="-342900">
              <a:lnSpc>
                <a:spcPct val="90000"/>
              </a:lnSpc>
              <a:buClr>
                <a:srgbClr val="FFFFFF"/>
              </a:buClr>
              <a:buAutoNum type="arabicPeriod"/>
            </a:pPr>
            <a:r>
              <a:rPr lang="en-US" sz="1600">
                <a:ea typeface="Calibri" panose="020F0502020204030204"/>
                <a:cs typeface="Calibri" panose="020F0502020204030204"/>
              </a:rPr>
              <a:t>Personas</a:t>
            </a:r>
          </a:p>
          <a:p>
            <a:pPr marL="342900" indent="-342900">
              <a:lnSpc>
                <a:spcPct val="90000"/>
              </a:lnSpc>
              <a:buClr>
                <a:srgbClr val="FFFFFF"/>
              </a:buClr>
              <a:buAutoNum type="arabicPeriod"/>
            </a:pPr>
            <a:r>
              <a:rPr lang="en-US" sz="1600">
                <a:ea typeface="Calibri" panose="020F0502020204030204"/>
                <a:cs typeface="Calibri" panose="020F0502020204030204"/>
              </a:rPr>
              <a:t>MVP</a:t>
            </a:r>
          </a:p>
          <a:p>
            <a:pPr marL="342900" indent="-342900">
              <a:lnSpc>
                <a:spcPct val="90000"/>
              </a:lnSpc>
              <a:buClr>
                <a:srgbClr val="FFFFFF"/>
              </a:buClr>
              <a:buAutoNum type="arabicPeriod"/>
            </a:pPr>
            <a:r>
              <a:rPr lang="en-US" sz="1600">
                <a:ea typeface="Calibri" panose="020F0502020204030204"/>
                <a:cs typeface="Calibri" panose="020F0502020204030204"/>
              </a:rPr>
              <a:t>Technologies/API</a:t>
            </a:r>
          </a:p>
          <a:p>
            <a:pPr marL="342900" indent="-342900">
              <a:lnSpc>
                <a:spcPct val="90000"/>
              </a:lnSpc>
              <a:buClr>
                <a:srgbClr val="FFFFFF"/>
              </a:buClr>
              <a:buAutoNum type="arabicPeriod"/>
            </a:pPr>
            <a:r>
              <a:rPr lang="en-US" sz="1600">
                <a:ea typeface="Calibri" panose="020F0502020204030204"/>
                <a:cs typeface="Calibri" panose="020F0502020204030204"/>
              </a:rPr>
              <a:t>Algorithms</a:t>
            </a:r>
          </a:p>
          <a:p>
            <a:pPr marL="342900" indent="-342900">
              <a:lnSpc>
                <a:spcPct val="90000"/>
              </a:lnSpc>
              <a:buClr>
                <a:srgbClr val="FFFFFF"/>
              </a:buClr>
              <a:buAutoNum type="arabicPeriod"/>
            </a:pPr>
            <a:r>
              <a:rPr lang="en-US" sz="1600">
                <a:ea typeface="Calibri" panose="020F0502020204030204"/>
                <a:cs typeface="Calibri" panose="020F0502020204030204"/>
              </a:rPr>
              <a:t>Sprint 1 Summary</a:t>
            </a:r>
          </a:p>
          <a:p>
            <a:pPr marL="342900" indent="-342900">
              <a:lnSpc>
                <a:spcPct val="90000"/>
              </a:lnSpc>
              <a:buClr>
                <a:srgbClr val="FFFFFF"/>
              </a:buClr>
              <a:buAutoNum type="arabicPeriod"/>
            </a:pPr>
            <a:r>
              <a:rPr lang="en-US" sz="1600">
                <a:ea typeface="Calibri" panose="020F0502020204030204"/>
                <a:cs typeface="Calibri" panose="020F0502020204030204"/>
              </a:rPr>
              <a:t>Product Backlog/Sprint 2 Test cases/Sprint 2 Stories</a:t>
            </a:r>
          </a:p>
          <a:p>
            <a:pPr marL="342900" indent="-342900">
              <a:lnSpc>
                <a:spcPct val="90000"/>
              </a:lnSpc>
              <a:buClr>
                <a:srgbClr val="FFFFFF"/>
              </a:buClr>
              <a:buAutoNum type="arabicPeriod"/>
            </a:pPr>
            <a:r>
              <a:rPr lang="en-US" sz="1600">
                <a:ea typeface="Calibri" panose="020F0502020204030204"/>
                <a:cs typeface="Calibri" panose="020F0502020204030204"/>
              </a:rPr>
              <a:t>Sprint 2 Completed/Not Completed</a:t>
            </a:r>
          </a:p>
          <a:p>
            <a:pPr marL="342900" indent="-342900">
              <a:lnSpc>
                <a:spcPct val="90000"/>
              </a:lnSpc>
              <a:buClr>
                <a:srgbClr val="FFFFFF"/>
              </a:buClr>
              <a:buAutoNum type="arabicPeriod"/>
            </a:pPr>
            <a:r>
              <a:rPr lang="en-US" sz="1600">
                <a:ea typeface="Calibri" panose="020F0502020204030204"/>
                <a:cs typeface="Calibri" panose="020F0502020204030204"/>
              </a:rPr>
              <a:t>Metrics/Team Velocity</a:t>
            </a:r>
          </a:p>
          <a:p>
            <a:pPr marL="342900" indent="-342900">
              <a:lnSpc>
                <a:spcPct val="90000"/>
              </a:lnSpc>
              <a:buClr>
                <a:srgbClr val="FFFFFF"/>
              </a:buClr>
              <a:buAutoNum type="arabicPeriod"/>
            </a:pPr>
            <a:r>
              <a:rPr lang="en-US" sz="1600">
                <a:ea typeface="Calibri" panose="020F0502020204030204"/>
                <a:cs typeface="Calibri" panose="020F0502020204030204"/>
              </a:rPr>
              <a:t>Burndown Charts</a:t>
            </a:r>
          </a:p>
          <a:p>
            <a:pPr marL="342900" indent="-342900">
              <a:lnSpc>
                <a:spcPct val="90000"/>
              </a:lnSpc>
              <a:buClr>
                <a:srgbClr val="FFFFFF"/>
              </a:buClr>
              <a:buAutoNum type="arabicPeriod"/>
            </a:pPr>
            <a:r>
              <a:rPr lang="en-US" sz="1600">
                <a:ea typeface="Calibri" panose="020F0502020204030204"/>
                <a:cs typeface="Calibri" panose="020F0502020204030204"/>
              </a:rPr>
              <a:t>Retrospective</a:t>
            </a:r>
          </a:p>
          <a:p>
            <a:pPr marL="342900" indent="-342900">
              <a:lnSpc>
                <a:spcPct val="90000"/>
              </a:lnSpc>
              <a:buClr>
                <a:srgbClr val="FFFFFF"/>
              </a:buClr>
              <a:buAutoNum type="arabicPeriod"/>
            </a:pPr>
            <a:r>
              <a:rPr lang="en-US" sz="1600">
                <a:ea typeface="Calibri" panose="020F0502020204030204"/>
                <a:cs typeface="Calibri" panose="020F0502020204030204"/>
              </a:rPr>
              <a:t>Sprint 3 Planning</a:t>
            </a:r>
          </a:p>
          <a:p>
            <a:pPr marL="342900" indent="-342900">
              <a:lnSpc>
                <a:spcPct val="90000"/>
              </a:lnSpc>
              <a:buClr>
                <a:srgbClr val="FFFFFF"/>
              </a:buClr>
              <a:buAutoNum type="arabicPeriod"/>
            </a:pPr>
            <a:r>
              <a:rPr lang="en-US" sz="1600">
                <a:ea typeface="Calibri" panose="020F0502020204030204"/>
                <a:cs typeface="Calibri" panose="020F0502020204030204"/>
              </a:rPr>
              <a:t>Project Demo and APIs</a:t>
            </a:r>
          </a:p>
          <a:p>
            <a:pPr marL="342900" indent="-342900">
              <a:lnSpc>
                <a:spcPct val="90000"/>
              </a:lnSpc>
              <a:buClr>
                <a:srgbClr val="FFFFFF"/>
              </a:buClr>
              <a:buAutoNum type="arabicPeriod"/>
            </a:pPr>
            <a:r>
              <a:rPr lang="en-US" sz="1600">
                <a:ea typeface="Calibri" panose="020F0502020204030204"/>
                <a:cs typeface="Calibri" panose="020F0502020204030204"/>
              </a:rPr>
              <a:t>Group Wiki Page</a:t>
            </a: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p:txBody>
      </p:sp>
    </p:spTree>
    <p:extLst>
      <p:ext uri="{BB962C8B-B14F-4D97-AF65-F5344CB8AC3E}">
        <p14:creationId xmlns:p14="http://schemas.microsoft.com/office/powerpoint/2010/main" val="344137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0E7B-280F-7A7F-77EE-D7FD507DA171}"/>
              </a:ext>
            </a:extLst>
          </p:cNvPr>
          <p:cNvSpPr>
            <a:spLocks noGrp="1"/>
          </p:cNvSpPr>
          <p:nvPr>
            <p:ph type="title"/>
          </p:nvPr>
        </p:nvSpPr>
        <p:spPr>
          <a:xfrm>
            <a:off x="685801" y="597685"/>
            <a:ext cx="3771899" cy="661186"/>
          </a:xfrm>
        </p:spPr>
        <p:txBody>
          <a:bodyPr anchor="b">
            <a:normAutofit/>
          </a:bodyPr>
          <a:lstStyle/>
          <a:p>
            <a:r>
              <a:rPr lang="en-US" sz="2400">
                <a:ea typeface="Calibri Light"/>
                <a:cs typeface="Calibri Light"/>
              </a:rPr>
              <a:t>State Diagram </a:t>
            </a:r>
            <a:endParaRPr lang="en-US" sz="2400"/>
          </a:p>
        </p:txBody>
      </p:sp>
      <p:pic>
        <p:nvPicPr>
          <p:cNvPr id="4" name="Content Placeholder 3" descr="A diagram of a chat&#10;&#10;AI-generated content may be incorrect.">
            <a:extLst>
              <a:ext uri="{FF2B5EF4-FFF2-40B4-BE49-F238E27FC236}">
                <a16:creationId xmlns:a16="http://schemas.microsoft.com/office/drawing/2014/main" id="{F3019087-3888-3912-D5AC-04600F2BED95}"/>
              </a:ext>
            </a:extLst>
          </p:cNvPr>
          <p:cNvPicPr>
            <a:picLocks noChangeAspect="1"/>
          </p:cNvPicPr>
          <p:nvPr/>
        </p:nvPicPr>
        <p:blipFill>
          <a:blip r:embed="rId3"/>
          <a:stretch>
            <a:fillRect/>
          </a:stretch>
        </p:blipFill>
        <p:spPr>
          <a:xfrm>
            <a:off x="447774" y="1584223"/>
            <a:ext cx="11297698" cy="4852915"/>
          </a:xfrm>
          <a:prstGeom prst="roundRect">
            <a:avLst>
              <a:gd name="adj" fmla="val 4380"/>
            </a:avLst>
          </a:prstGeom>
          <a:ln w="50800" cap="sq" cmpd="dbl">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10566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F01B-CB59-A44E-47A8-905B37CE3EF2}"/>
              </a:ext>
            </a:extLst>
          </p:cNvPr>
          <p:cNvSpPr>
            <a:spLocks noGrp="1"/>
          </p:cNvSpPr>
          <p:nvPr>
            <p:ph type="title"/>
          </p:nvPr>
        </p:nvSpPr>
        <p:spPr>
          <a:xfrm>
            <a:off x="571501" y="390525"/>
            <a:ext cx="10131425" cy="1456267"/>
          </a:xfrm>
        </p:spPr>
        <p:txBody>
          <a:bodyPr/>
          <a:lstStyle/>
          <a:p>
            <a:r>
              <a:rPr lang="en-US">
                <a:ea typeface="Calibri Light"/>
                <a:cs typeface="Calibri Light"/>
              </a:rPr>
              <a:t>Concept Diagram </a:t>
            </a:r>
          </a:p>
        </p:txBody>
      </p:sp>
      <p:pic>
        <p:nvPicPr>
          <p:cNvPr id="7" name="Content Placeholder 6" descr="A diagram of a diagram&#10;&#10;AI-generated content may be incorrect.">
            <a:extLst>
              <a:ext uri="{FF2B5EF4-FFF2-40B4-BE49-F238E27FC236}">
                <a16:creationId xmlns:a16="http://schemas.microsoft.com/office/drawing/2014/main" id="{D4118C4E-37D5-C1C5-3CBC-A8AAF8C83C23}"/>
              </a:ext>
            </a:extLst>
          </p:cNvPr>
          <p:cNvPicPr>
            <a:picLocks noGrp="1" noChangeAspect="1"/>
          </p:cNvPicPr>
          <p:nvPr>
            <p:ph idx="1"/>
          </p:nvPr>
        </p:nvPicPr>
        <p:blipFill>
          <a:blip r:embed="rId2"/>
          <a:srcRect l="-11880" b="-10188"/>
          <a:stretch/>
        </p:blipFill>
        <p:spPr>
          <a:xfrm>
            <a:off x="-215214" y="1710202"/>
            <a:ext cx="8398477" cy="4704742"/>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019FA38-47A5-8097-9C79-F0F27038E9F8}"/>
                  </a:ext>
                </a:extLst>
              </p14:cNvPr>
              <p14:cNvContentPartPr/>
              <p14:nvPr/>
            </p14:nvContentPartPr>
            <p14:xfrm>
              <a:off x="14298083" y="761999"/>
              <a:ext cx="10583" cy="10583"/>
            </p14:xfrm>
          </p:contentPart>
        </mc:Choice>
        <mc:Fallback xmlns="">
          <p:pic>
            <p:nvPicPr>
              <p:cNvPr id="4" name="Ink 3">
                <a:extLst>
                  <a:ext uri="{FF2B5EF4-FFF2-40B4-BE49-F238E27FC236}">
                    <a16:creationId xmlns:a16="http://schemas.microsoft.com/office/drawing/2014/main" id="{F019FA38-47A5-8097-9C79-F0F27038E9F8}"/>
                  </a:ext>
                </a:extLst>
              </p:cNvPr>
              <p:cNvPicPr/>
              <p:nvPr/>
            </p:nvPicPr>
            <p:blipFill>
              <a:blip r:embed="rId4"/>
              <a:stretch>
                <a:fillRect/>
              </a:stretch>
            </p:blipFill>
            <p:spPr>
              <a:xfrm>
                <a:off x="13768933" y="232849"/>
                <a:ext cx="1058300" cy="10583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9E54B9E-706B-2F5E-84DE-C5BED64D12E6}"/>
                  </a:ext>
                </a:extLst>
              </p14:cNvPr>
              <p14:cNvContentPartPr/>
              <p14:nvPr/>
            </p14:nvContentPartPr>
            <p14:xfrm>
              <a:off x="1142999" y="582083"/>
              <a:ext cx="10583" cy="10583"/>
            </p14:xfrm>
          </p:contentPart>
        </mc:Choice>
        <mc:Fallback xmlns="">
          <p:pic>
            <p:nvPicPr>
              <p:cNvPr id="6" name="Ink 5">
                <a:extLst>
                  <a:ext uri="{FF2B5EF4-FFF2-40B4-BE49-F238E27FC236}">
                    <a16:creationId xmlns:a16="http://schemas.microsoft.com/office/drawing/2014/main" id="{39E54B9E-706B-2F5E-84DE-C5BED64D12E6}"/>
                  </a:ext>
                </a:extLst>
              </p:cNvPr>
              <p:cNvPicPr/>
              <p:nvPr/>
            </p:nvPicPr>
            <p:blipFill>
              <a:blip r:embed="rId4"/>
              <a:stretch>
                <a:fillRect/>
              </a:stretch>
            </p:blipFill>
            <p:spPr>
              <a:xfrm>
                <a:off x="613849" y="52933"/>
                <a:ext cx="1058300" cy="1058300"/>
              </a:xfrm>
              <a:prstGeom prst="rect">
                <a:avLst/>
              </a:prstGeom>
            </p:spPr>
          </p:pic>
        </mc:Fallback>
      </mc:AlternateContent>
    </p:spTree>
    <p:extLst>
      <p:ext uri="{BB962C8B-B14F-4D97-AF65-F5344CB8AC3E}">
        <p14:creationId xmlns:p14="http://schemas.microsoft.com/office/powerpoint/2010/main" val="2648031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9709F0B-4631-C8DC-6F38-78DEAF51627B}"/>
              </a:ext>
            </a:extLst>
          </p:cNvPr>
          <p:cNvSpPr>
            <a:spLocks noGrp="1"/>
          </p:cNvSpPr>
          <p:nvPr>
            <p:ph type="title"/>
          </p:nvPr>
        </p:nvSpPr>
        <p:spPr>
          <a:xfrm>
            <a:off x="8552458" y="324772"/>
            <a:ext cx="3352256" cy="3746634"/>
          </a:xfrm>
        </p:spPr>
        <p:txBody>
          <a:bodyPr vert="horz" lIns="91440" tIns="45720" rIns="91440" bIns="45720" rtlCol="0" anchor="b">
            <a:normAutofit/>
          </a:bodyPr>
          <a:lstStyle/>
          <a:p>
            <a:pPr algn="r"/>
            <a:r>
              <a:rPr lang="en-US" sz="4800"/>
              <a:t>Class Diagram </a:t>
            </a:r>
          </a:p>
        </p:txBody>
      </p:sp>
      <p:pic>
        <p:nvPicPr>
          <p:cNvPr id="4" name="Content Placeholder 3" descr="A screenshot of a computer&#10;&#10;AI-generated content may be incorrect.">
            <a:extLst>
              <a:ext uri="{FF2B5EF4-FFF2-40B4-BE49-F238E27FC236}">
                <a16:creationId xmlns:a16="http://schemas.microsoft.com/office/drawing/2014/main" id="{36D06017-C50E-078C-DADA-7FDC0828EE34}"/>
              </a:ext>
            </a:extLst>
          </p:cNvPr>
          <p:cNvPicPr>
            <a:picLocks noChangeAspect="1"/>
          </p:cNvPicPr>
          <p:nvPr/>
        </p:nvPicPr>
        <p:blipFill>
          <a:blip r:embed="rId4"/>
          <a:stretch>
            <a:fillRect/>
          </a:stretch>
        </p:blipFill>
        <p:spPr>
          <a:xfrm>
            <a:off x="172610" y="327547"/>
            <a:ext cx="8740639" cy="6226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2585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488FB9-6419-C95F-6CA1-D52EB00F4CCB}"/>
              </a:ext>
            </a:extLst>
          </p:cNvPr>
          <p:cNvSpPr>
            <a:spLocks noGrp="1"/>
          </p:cNvSpPr>
          <p:nvPr>
            <p:ph type="title"/>
          </p:nvPr>
        </p:nvSpPr>
        <p:spPr>
          <a:xfrm>
            <a:off x="843489" y="5705167"/>
            <a:ext cx="10905069" cy="1150373"/>
          </a:xfrm>
        </p:spPr>
        <p:txBody>
          <a:bodyPr vert="horz" lIns="91440" tIns="45720" rIns="91440" bIns="45720" rtlCol="0" anchor="b">
            <a:normAutofit/>
          </a:bodyPr>
          <a:lstStyle/>
          <a:p>
            <a:pPr algn="r">
              <a:lnSpc>
                <a:spcPct val="90000"/>
              </a:lnSpc>
            </a:pPr>
            <a:r>
              <a:rPr lang="en-US" sz="3000"/>
              <a:t>Product Backlog T</a:t>
            </a:r>
            <a:br>
              <a:rPr lang="en-US" sz="3000"/>
            </a:br>
            <a:r>
              <a:rPr lang="en-US" sz="3000"/>
              <a:t> </a:t>
            </a:r>
          </a:p>
        </p:txBody>
      </p:sp>
      <p:pic>
        <p:nvPicPr>
          <p:cNvPr id="5" name="Picture 4" descr="A screenshot of a white sheet with black text&#10;&#10;AI-generated content may be incorrect.">
            <a:extLst>
              <a:ext uri="{FF2B5EF4-FFF2-40B4-BE49-F238E27FC236}">
                <a16:creationId xmlns:a16="http://schemas.microsoft.com/office/drawing/2014/main" id="{29F92FBB-71EA-27D4-0D26-11DEB2FE137C}"/>
              </a:ext>
            </a:extLst>
          </p:cNvPr>
          <p:cNvPicPr>
            <a:picLocks noChangeAspect="1"/>
          </p:cNvPicPr>
          <p:nvPr/>
        </p:nvPicPr>
        <p:blipFill>
          <a:blip r:embed="rId4"/>
          <a:stretch>
            <a:fillRect/>
          </a:stretch>
        </p:blipFill>
        <p:spPr>
          <a:xfrm>
            <a:off x="259529" y="243414"/>
            <a:ext cx="11677310" cy="54709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52009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B4B9-A226-7191-DEF1-C0201DEA177B}"/>
              </a:ext>
            </a:extLst>
          </p:cNvPr>
          <p:cNvSpPr>
            <a:spLocks noGrp="1"/>
          </p:cNvSpPr>
          <p:nvPr>
            <p:ph type="title"/>
          </p:nvPr>
        </p:nvSpPr>
        <p:spPr>
          <a:xfrm>
            <a:off x="8194822" y="6301721"/>
            <a:ext cx="3998255" cy="1119988"/>
          </a:xfrm>
        </p:spPr>
        <p:txBody>
          <a:bodyPr>
            <a:normAutofit fontScale="90000"/>
          </a:bodyPr>
          <a:lstStyle/>
          <a:p>
            <a:r>
              <a:rPr lang="en-US">
                <a:ea typeface="Calibri Light"/>
                <a:cs typeface="Calibri Light"/>
              </a:rPr>
              <a:t>Product Backlog T</a:t>
            </a:r>
            <a:br>
              <a:rPr lang="en-US">
                <a:ea typeface="Calibri Light"/>
                <a:cs typeface="Calibri Light"/>
              </a:rPr>
            </a:br>
            <a:endParaRPr lang="en-US">
              <a:ea typeface="Calibri Light"/>
              <a:cs typeface="Calibri Light"/>
            </a:endParaRPr>
          </a:p>
        </p:txBody>
      </p:sp>
      <p:pic>
        <p:nvPicPr>
          <p:cNvPr id="6" name="Picture 5" descr="A white sheet with black text&#10;&#10;AI-generated content may be incorrect.">
            <a:extLst>
              <a:ext uri="{FF2B5EF4-FFF2-40B4-BE49-F238E27FC236}">
                <a16:creationId xmlns:a16="http://schemas.microsoft.com/office/drawing/2014/main" id="{13558F97-0A94-4054-72DF-1DA06B87B6DD}"/>
              </a:ext>
            </a:extLst>
          </p:cNvPr>
          <p:cNvPicPr>
            <a:picLocks noChangeAspect="1"/>
          </p:cNvPicPr>
          <p:nvPr/>
        </p:nvPicPr>
        <p:blipFill>
          <a:blip r:embed="rId3"/>
          <a:stretch>
            <a:fillRect/>
          </a:stretch>
        </p:blipFill>
        <p:spPr>
          <a:xfrm>
            <a:off x="161925" y="262348"/>
            <a:ext cx="11868150" cy="519030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0601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36ED-121D-55A1-4822-0412810642C8}"/>
              </a:ext>
            </a:extLst>
          </p:cNvPr>
          <p:cNvSpPr>
            <a:spLocks noGrp="1"/>
          </p:cNvSpPr>
          <p:nvPr>
            <p:ph type="title"/>
          </p:nvPr>
        </p:nvSpPr>
        <p:spPr>
          <a:xfrm>
            <a:off x="7534276" y="5534025"/>
            <a:ext cx="4483100" cy="1456267"/>
          </a:xfrm>
        </p:spPr>
        <p:txBody>
          <a:bodyPr/>
          <a:lstStyle/>
          <a:p>
            <a:r>
              <a:rPr lang="en-US">
                <a:ea typeface="Calibri Light"/>
                <a:cs typeface="Calibri Light"/>
              </a:rPr>
              <a:t>Product Backlog  T</a:t>
            </a:r>
          </a:p>
        </p:txBody>
      </p:sp>
      <p:pic>
        <p:nvPicPr>
          <p:cNvPr id="6" name="Content Placeholder 5" descr="A white rectangular box with black text&#10;&#10;AI-generated content may be incorrect.">
            <a:extLst>
              <a:ext uri="{FF2B5EF4-FFF2-40B4-BE49-F238E27FC236}">
                <a16:creationId xmlns:a16="http://schemas.microsoft.com/office/drawing/2014/main" id="{104C02BF-B0B2-E6CB-26DB-E1F08FD2A105}"/>
              </a:ext>
            </a:extLst>
          </p:cNvPr>
          <p:cNvPicPr>
            <a:picLocks noGrp="1" noChangeAspect="1"/>
          </p:cNvPicPr>
          <p:nvPr>
            <p:ph idx="1"/>
          </p:nvPr>
        </p:nvPicPr>
        <p:blipFill>
          <a:blip r:embed="rId2"/>
          <a:stretch>
            <a:fillRect/>
          </a:stretch>
        </p:blipFill>
        <p:spPr>
          <a:xfrm>
            <a:off x="169522" y="208492"/>
            <a:ext cx="11202082" cy="543030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6420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0296-3573-57E9-3689-892BD79A96DB}"/>
              </a:ext>
            </a:extLst>
          </p:cNvPr>
          <p:cNvSpPr>
            <a:spLocks noGrp="1"/>
          </p:cNvSpPr>
          <p:nvPr>
            <p:ph type="title"/>
          </p:nvPr>
        </p:nvSpPr>
        <p:spPr>
          <a:xfrm>
            <a:off x="8240487" y="5609098"/>
            <a:ext cx="3949012" cy="1456267"/>
          </a:xfrm>
        </p:spPr>
        <p:txBody>
          <a:bodyPr/>
          <a:lstStyle/>
          <a:p>
            <a:r>
              <a:rPr lang="en-US">
                <a:ea typeface="Calibri Light"/>
                <a:cs typeface="Calibri Light"/>
              </a:rPr>
              <a:t>Sprint 1 Stories T</a:t>
            </a:r>
            <a:endParaRPr lang="en-US"/>
          </a:p>
        </p:txBody>
      </p:sp>
      <p:pic>
        <p:nvPicPr>
          <p:cNvPr id="5" name="Picture 4" descr="A screenshot of a white sheet with black text&#10;&#10;AI-generated content may be incorrect.">
            <a:extLst>
              <a:ext uri="{FF2B5EF4-FFF2-40B4-BE49-F238E27FC236}">
                <a16:creationId xmlns:a16="http://schemas.microsoft.com/office/drawing/2014/main" id="{647B6A2F-7E56-2583-DB70-86E381BFF9E6}"/>
              </a:ext>
            </a:extLst>
          </p:cNvPr>
          <p:cNvPicPr>
            <a:picLocks noChangeAspect="1"/>
          </p:cNvPicPr>
          <p:nvPr/>
        </p:nvPicPr>
        <p:blipFill>
          <a:blip r:embed="rId2"/>
          <a:stretch>
            <a:fillRect/>
          </a:stretch>
        </p:blipFill>
        <p:spPr>
          <a:xfrm>
            <a:off x="255189" y="214386"/>
            <a:ext cx="11677310" cy="563594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81044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9FF-434A-3B77-23C9-F07F17ED148B}"/>
              </a:ext>
            </a:extLst>
          </p:cNvPr>
          <p:cNvSpPr>
            <a:spLocks noGrp="1"/>
          </p:cNvSpPr>
          <p:nvPr>
            <p:ph type="title"/>
          </p:nvPr>
        </p:nvSpPr>
        <p:spPr>
          <a:xfrm>
            <a:off x="8463110" y="6141628"/>
            <a:ext cx="3305174" cy="560437"/>
          </a:xfrm>
        </p:spPr>
        <p:txBody>
          <a:bodyPr anchor="b">
            <a:normAutofit/>
          </a:bodyPr>
          <a:lstStyle/>
          <a:p>
            <a:r>
              <a:rPr lang="en-US" sz="2800" err="1">
                <a:ea typeface="Calibri Light"/>
                <a:cs typeface="Calibri Light"/>
              </a:rPr>
              <a:t>SpRint</a:t>
            </a:r>
            <a:r>
              <a:rPr lang="en-US" sz="2800">
                <a:ea typeface="Calibri Light"/>
                <a:cs typeface="Calibri Light"/>
              </a:rPr>
              <a:t> 2 Backlog T</a:t>
            </a:r>
          </a:p>
        </p:txBody>
      </p:sp>
      <p:pic>
        <p:nvPicPr>
          <p:cNvPr id="9" name="Picture 8" descr="A white sheet with black text&#10;&#10;AI-generated content may be incorrect.">
            <a:extLst>
              <a:ext uri="{FF2B5EF4-FFF2-40B4-BE49-F238E27FC236}">
                <a16:creationId xmlns:a16="http://schemas.microsoft.com/office/drawing/2014/main" id="{A861CDA6-E05D-2292-02C7-0340167CF751}"/>
              </a:ext>
            </a:extLst>
          </p:cNvPr>
          <p:cNvPicPr>
            <a:picLocks noChangeAspect="1"/>
          </p:cNvPicPr>
          <p:nvPr/>
        </p:nvPicPr>
        <p:blipFill>
          <a:blip r:embed="rId3"/>
          <a:srcRect l="59" t="-1001" r="48" b="-352"/>
          <a:stretch/>
        </p:blipFill>
        <p:spPr>
          <a:xfrm>
            <a:off x="168908" y="236674"/>
            <a:ext cx="11855464" cy="54921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48199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A18FC443-C70B-9144-C17E-CAA0C57F4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71BBE-9E68-7F00-AADF-29829366B3ED}"/>
              </a:ext>
            </a:extLst>
          </p:cNvPr>
          <p:cNvSpPr>
            <a:spLocks noGrp="1"/>
          </p:cNvSpPr>
          <p:nvPr>
            <p:ph type="title"/>
          </p:nvPr>
        </p:nvSpPr>
        <p:spPr>
          <a:xfrm>
            <a:off x="8417744" y="5813261"/>
            <a:ext cx="3771899" cy="731887"/>
          </a:xfrm>
        </p:spPr>
        <p:txBody>
          <a:bodyPr anchor="b">
            <a:normAutofit/>
          </a:bodyPr>
          <a:lstStyle/>
          <a:p>
            <a:r>
              <a:rPr lang="en-US" sz="2800">
                <a:ea typeface="Calibri Light"/>
                <a:cs typeface="Calibri Light"/>
              </a:rPr>
              <a:t>Test Cases Sprint 2 V</a:t>
            </a:r>
            <a:endParaRPr lang="en-US" sz="2800"/>
          </a:p>
        </p:txBody>
      </p:sp>
      <p:pic>
        <p:nvPicPr>
          <p:cNvPr id="3" name="Picture 2" descr="A step description of a step&#10;&#10;AI-generated content may be incorrect.">
            <a:extLst>
              <a:ext uri="{FF2B5EF4-FFF2-40B4-BE49-F238E27FC236}">
                <a16:creationId xmlns:a16="http://schemas.microsoft.com/office/drawing/2014/main" id="{A101B273-0899-AD22-FF8F-EA6BCC3E10BB}"/>
              </a:ext>
            </a:extLst>
          </p:cNvPr>
          <p:cNvPicPr>
            <a:picLocks noChangeAspect="1"/>
          </p:cNvPicPr>
          <p:nvPr/>
        </p:nvPicPr>
        <p:blipFill>
          <a:blip r:embed="rId3"/>
          <a:stretch>
            <a:fillRect/>
          </a:stretch>
        </p:blipFill>
        <p:spPr>
          <a:xfrm>
            <a:off x="208023" y="376507"/>
            <a:ext cx="11773798" cy="5023089"/>
          </a:xfrm>
          <a:prstGeom prst="rect">
            <a:avLst/>
          </a:prstGeom>
        </p:spPr>
      </p:pic>
    </p:spTree>
    <p:extLst>
      <p:ext uri="{BB962C8B-B14F-4D97-AF65-F5344CB8AC3E}">
        <p14:creationId xmlns:p14="http://schemas.microsoft.com/office/powerpoint/2010/main" val="2340372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E970-961F-D6CE-F9DA-33A13717966A}"/>
              </a:ext>
            </a:extLst>
          </p:cNvPr>
          <p:cNvSpPr>
            <a:spLocks noGrp="1"/>
          </p:cNvSpPr>
          <p:nvPr>
            <p:ph type="title"/>
          </p:nvPr>
        </p:nvSpPr>
        <p:spPr>
          <a:xfrm>
            <a:off x="3881114" y="5530018"/>
            <a:ext cx="8073240" cy="1456267"/>
          </a:xfrm>
        </p:spPr>
        <p:txBody>
          <a:bodyPr/>
          <a:lstStyle/>
          <a:p>
            <a:r>
              <a:rPr lang="en-US">
                <a:ea typeface="Calibri Light"/>
                <a:cs typeface="Calibri Light"/>
              </a:rPr>
              <a:t>Sprint 2 Stories Completed and not T</a:t>
            </a:r>
            <a:endParaRPr lang="en-US"/>
          </a:p>
        </p:txBody>
      </p:sp>
      <p:pic>
        <p:nvPicPr>
          <p:cNvPr id="10" name="Content Placeholder 9" descr="A screenshot of a computer&#10;&#10;AI-generated content may be incorrect.">
            <a:extLst>
              <a:ext uri="{FF2B5EF4-FFF2-40B4-BE49-F238E27FC236}">
                <a16:creationId xmlns:a16="http://schemas.microsoft.com/office/drawing/2014/main" id="{3B0C3167-26F3-408A-7D1A-3C6A64E3D6E0}"/>
              </a:ext>
            </a:extLst>
          </p:cNvPr>
          <p:cNvPicPr>
            <a:picLocks noGrp="1" noChangeAspect="1"/>
          </p:cNvPicPr>
          <p:nvPr>
            <p:ph idx="1"/>
          </p:nvPr>
        </p:nvPicPr>
        <p:blipFill>
          <a:blip r:embed="rId2"/>
          <a:stretch>
            <a:fillRect/>
          </a:stretch>
        </p:blipFill>
        <p:spPr>
          <a:xfrm>
            <a:off x="89687" y="547268"/>
            <a:ext cx="12011810" cy="4901916"/>
          </a:xfrm>
        </p:spPr>
      </p:pic>
    </p:spTree>
    <p:extLst>
      <p:ext uri="{BB962C8B-B14F-4D97-AF65-F5344CB8AC3E}">
        <p14:creationId xmlns:p14="http://schemas.microsoft.com/office/powerpoint/2010/main" val="357244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79F-2E1D-26A1-7C86-05F2483E4D33}"/>
              </a:ext>
            </a:extLst>
          </p:cNvPr>
          <p:cNvSpPr>
            <a:spLocks noGrp="1"/>
          </p:cNvSpPr>
          <p:nvPr>
            <p:ph type="title"/>
          </p:nvPr>
        </p:nvSpPr>
        <p:spPr/>
        <p:txBody>
          <a:bodyPr/>
          <a:lstStyle/>
          <a:p>
            <a:r>
              <a:rPr lang="en-US">
                <a:ea typeface="Calibri Light"/>
                <a:cs typeface="Calibri Light"/>
              </a:rPr>
              <a:t>Team Members T</a:t>
            </a:r>
            <a:endParaRPr lang="en-US"/>
          </a:p>
        </p:txBody>
      </p:sp>
      <p:pic>
        <p:nvPicPr>
          <p:cNvPr id="6" name="Picture 5" descr="A person with long hair smiling&#10;&#10;AI-generated content may be incorrect.">
            <a:extLst>
              <a:ext uri="{FF2B5EF4-FFF2-40B4-BE49-F238E27FC236}">
                <a16:creationId xmlns:a16="http://schemas.microsoft.com/office/drawing/2014/main" id="{314DB29B-D555-860A-4A56-60683D093ACF}"/>
              </a:ext>
            </a:extLst>
          </p:cNvPr>
          <p:cNvPicPr>
            <a:picLocks noChangeAspect="1"/>
          </p:cNvPicPr>
          <p:nvPr/>
        </p:nvPicPr>
        <p:blipFill>
          <a:blip r:embed="rId2"/>
          <a:stretch>
            <a:fillRect/>
          </a:stretch>
        </p:blipFill>
        <p:spPr>
          <a:xfrm>
            <a:off x="173976" y="2181934"/>
            <a:ext cx="2208772" cy="2211391"/>
          </a:xfrm>
          <a:prstGeom prst="rect">
            <a:avLst/>
          </a:prstGeom>
        </p:spPr>
      </p:pic>
      <p:pic>
        <p:nvPicPr>
          <p:cNvPr id="9" name="Content Placeholder 8" descr="A person with a beard smiling&#10;&#10;AI-generated content may be incorrect.">
            <a:extLst>
              <a:ext uri="{FF2B5EF4-FFF2-40B4-BE49-F238E27FC236}">
                <a16:creationId xmlns:a16="http://schemas.microsoft.com/office/drawing/2014/main" id="{E83E7C6F-461A-8CC2-20CE-A2B3C5DF76A6}"/>
              </a:ext>
            </a:extLst>
          </p:cNvPr>
          <p:cNvPicPr>
            <a:picLocks noGrp="1" noChangeAspect="1"/>
          </p:cNvPicPr>
          <p:nvPr>
            <p:ph idx="1"/>
          </p:nvPr>
        </p:nvPicPr>
        <p:blipFill>
          <a:blip r:embed="rId3"/>
          <a:stretch>
            <a:fillRect/>
          </a:stretch>
        </p:blipFill>
        <p:spPr>
          <a:xfrm>
            <a:off x="2734824" y="1802507"/>
            <a:ext cx="1917377" cy="2979167"/>
          </a:xfrm>
        </p:spPr>
      </p:pic>
      <p:pic>
        <p:nvPicPr>
          <p:cNvPr id="3" name="Picture 2" descr="A person smiling at camera&#10;&#10;AI-generated content may be incorrect.">
            <a:extLst>
              <a:ext uri="{FF2B5EF4-FFF2-40B4-BE49-F238E27FC236}">
                <a16:creationId xmlns:a16="http://schemas.microsoft.com/office/drawing/2014/main" id="{800C401F-EBA3-8D0D-62E8-01267258459C}"/>
              </a:ext>
            </a:extLst>
          </p:cNvPr>
          <p:cNvPicPr>
            <a:picLocks noChangeAspect="1"/>
          </p:cNvPicPr>
          <p:nvPr/>
        </p:nvPicPr>
        <p:blipFill>
          <a:blip r:embed="rId4"/>
          <a:stretch>
            <a:fillRect/>
          </a:stretch>
        </p:blipFill>
        <p:spPr>
          <a:xfrm>
            <a:off x="4946800" y="2229752"/>
            <a:ext cx="2290671" cy="2218209"/>
          </a:xfrm>
          <a:prstGeom prst="rect">
            <a:avLst/>
          </a:prstGeom>
        </p:spPr>
      </p:pic>
      <p:sp>
        <p:nvSpPr>
          <p:cNvPr id="10" name="TextBox 9">
            <a:extLst>
              <a:ext uri="{FF2B5EF4-FFF2-40B4-BE49-F238E27FC236}">
                <a16:creationId xmlns:a16="http://schemas.microsoft.com/office/drawing/2014/main" id="{1E5A0BD7-C088-730C-2C5E-0C36F576C274}"/>
              </a:ext>
            </a:extLst>
          </p:cNvPr>
          <p:cNvSpPr txBox="1"/>
          <p:nvPr/>
        </p:nvSpPr>
        <p:spPr>
          <a:xfrm>
            <a:off x="174984" y="4999833"/>
            <a:ext cx="2207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Sabrina </a:t>
            </a:r>
            <a:r>
              <a:rPr lang="en-US" err="1">
                <a:ea typeface="Calibri"/>
                <a:cs typeface="Calibri"/>
              </a:rPr>
              <a:t>Scaccio</a:t>
            </a:r>
            <a:r>
              <a:rPr lang="en-US">
                <a:ea typeface="Calibri"/>
                <a:cs typeface="Calibri"/>
              </a:rPr>
              <a:t>: Scrum Master / Developer</a:t>
            </a:r>
          </a:p>
        </p:txBody>
      </p:sp>
      <p:sp>
        <p:nvSpPr>
          <p:cNvPr id="12" name="TextBox 11">
            <a:extLst>
              <a:ext uri="{FF2B5EF4-FFF2-40B4-BE49-F238E27FC236}">
                <a16:creationId xmlns:a16="http://schemas.microsoft.com/office/drawing/2014/main" id="{B07C7EE7-DA67-9A37-0984-FC749C247AEC}"/>
              </a:ext>
            </a:extLst>
          </p:cNvPr>
          <p:cNvSpPr txBox="1"/>
          <p:nvPr/>
        </p:nvSpPr>
        <p:spPr>
          <a:xfrm>
            <a:off x="5244352" y="4999067"/>
            <a:ext cx="2532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Justin Rivera: </a:t>
            </a:r>
          </a:p>
          <a:p>
            <a:r>
              <a:rPr lang="en-US">
                <a:ea typeface="Calibri"/>
                <a:cs typeface="Calibri"/>
              </a:rPr>
              <a:t>Front End Developer</a:t>
            </a:r>
          </a:p>
        </p:txBody>
      </p:sp>
      <p:sp>
        <p:nvSpPr>
          <p:cNvPr id="13" name="TextBox 12">
            <a:extLst>
              <a:ext uri="{FF2B5EF4-FFF2-40B4-BE49-F238E27FC236}">
                <a16:creationId xmlns:a16="http://schemas.microsoft.com/office/drawing/2014/main" id="{B084C114-0B0F-59A9-EF3B-E2FAE7365C02}"/>
              </a:ext>
            </a:extLst>
          </p:cNvPr>
          <p:cNvSpPr txBox="1"/>
          <p:nvPr/>
        </p:nvSpPr>
        <p:spPr>
          <a:xfrm>
            <a:off x="2731360" y="4995238"/>
            <a:ext cx="2151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Thomas D'Anna: Front End Developer</a:t>
            </a:r>
            <a:endParaRPr lang="en-US"/>
          </a:p>
        </p:txBody>
      </p:sp>
      <p:pic>
        <p:nvPicPr>
          <p:cNvPr id="4" name="Picture 3" descr="A person taking a selfie in front of a city&#10;&#10;AI-generated content may be incorrect.">
            <a:extLst>
              <a:ext uri="{FF2B5EF4-FFF2-40B4-BE49-F238E27FC236}">
                <a16:creationId xmlns:a16="http://schemas.microsoft.com/office/drawing/2014/main" id="{3185B752-D015-D3B1-66A1-51C61594525C}"/>
              </a:ext>
            </a:extLst>
          </p:cNvPr>
          <p:cNvPicPr>
            <a:picLocks noChangeAspect="1"/>
          </p:cNvPicPr>
          <p:nvPr/>
        </p:nvPicPr>
        <p:blipFill>
          <a:blip r:embed="rId5"/>
          <a:stretch>
            <a:fillRect/>
          </a:stretch>
        </p:blipFill>
        <p:spPr>
          <a:xfrm>
            <a:off x="7552919" y="1799705"/>
            <a:ext cx="2159607" cy="2789264"/>
          </a:xfrm>
          <a:prstGeom prst="rect">
            <a:avLst/>
          </a:prstGeom>
        </p:spPr>
      </p:pic>
      <p:sp>
        <p:nvSpPr>
          <p:cNvPr id="5" name="TextBox 4">
            <a:extLst>
              <a:ext uri="{FF2B5EF4-FFF2-40B4-BE49-F238E27FC236}">
                <a16:creationId xmlns:a16="http://schemas.microsoft.com/office/drawing/2014/main" id="{1DDD6923-5E94-F8E0-7618-080870AB7E32}"/>
              </a:ext>
            </a:extLst>
          </p:cNvPr>
          <p:cNvSpPr txBox="1"/>
          <p:nvPr/>
        </p:nvSpPr>
        <p:spPr>
          <a:xfrm>
            <a:off x="7563525" y="4998767"/>
            <a:ext cx="21503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Victor Zapata:</a:t>
            </a:r>
          </a:p>
          <a:p>
            <a:r>
              <a:rPr lang="en-US">
                <a:ea typeface="Calibri"/>
                <a:cs typeface="Calibri"/>
              </a:rPr>
              <a:t>Back End Developer</a:t>
            </a:r>
          </a:p>
        </p:txBody>
      </p:sp>
      <p:pic>
        <p:nvPicPr>
          <p:cNvPr id="7" name="Picture 6" descr="A person taking a selfie&#10;&#10;AI-generated content may be incorrect.">
            <a:extLst>
              <a:ext uri="{FF2B5EF4-FFF2-40B4-BE49-F238E27FC236}">
                <a16:creationId xmlns:a16="http://schemas.microsoft.com/office/drawing/2014/main" id="{35D5F6C9-3C05-8DF4-A255-B5C7DBD656CB}"/>
              </a:ext>
            </a:extLst>
          </p:cNvPr>
          <p:cNvPicPr>
            <a:picLocks noChangeAspect="1"/>
          </p:cNvPicPr>
          <p:nvPr/>
        </p:nvPicPr>
        <p:blipFill>
          <a:blip r:embed="rId6"/>
          <a:stretch>
            <a:fillRect/>
          </a:stretch>
        </p:blipFill>
        <p:spPr>
          <a:xfrm>
            <a:off x="10087707" y="1932354"/>
            <a:ext cx="1854200" cy="2524369"/>
          </a:xfrm>
          <a:prstGeom prst="rect">
            <a:avLst/>
          </a:prstGeom>
        </p:spPr>
      </p:pic>
      <p:sp>
        <p:nvSpPr>
          <p:cNvPr id="8" name="TextBox 7">
            <a:extLst>
              <a:ext uri="{FF2B5EF4-FFF2-40B4-BE49-F238E27FC236}">
                <a16:creationId xmlns:a16="http://schemas.microsoft.com/office/drawing/2014/main" id="{B4B0BD39-58FA-9758-0E4F-905F9CD2027B}"/>
              </a:ext>
            </a:extLst>
          </p:cNvPr>
          <p:cNvSpPr txBox="1"/>
          <p:nvPr/>
        </p:nvSpPr>
        <p:spPr>
          <a:xfrm>
            <a:off x="9714685" y="5000218"/>
            <a:ext cx="2157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Michael Silva:</a:t>
            </a:r>
          </a:p>
          <a:p>
            <a:r>
              <a:rPr lang="en-US">
                <a:ea typeface="Calibri"/>
                <a:cs typeface="Calibri"/>
              </a:rPr>
              <a:t>Back End Developer</a:t>
            </a:r>
          </a:p>
        </p:txBody>
      </p:sp>
    </p:spTree>
    <p:extLst>
      <p:ext uri="{BB962C8B-B14F-4D97-AF65-F5344CB8AC3E}">
        <p14:creationId xmlns:p14="http://schemas.microsoft.com/office/powerpoint/2010/main" val="1573763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CDB4-9140-951D-E838-EA277F3A50F8}"/>
              </a:ext>
            </a:extLst>
          </p:cNvPr>
          <p:cNvSpPr>
            <a:spLocks noGrp="1"/>
          </p:cNvSpPr>
          <p:nvPr>
            <p:ph type="title"/>
          </p:nvPr>
        </p:nvSpPr>
        <p:spPr>
          <a:xfrm>
            <a:off x="370101" y="-3142"/>
            <a:ext cx="10131425" cy="1456267"/>
          </a:xfrm>
        </p:spPr>
        <p:txBody>
          <a:bodyPr/>
          <a:lstStyle/>
          <a:p>
            <a:r>
              <a:rPr lang="en-US">
                <a:ea typeface="Calibri Light"/>
                <a:cs typeface="Calibri Light"/>
              </a:rPr>
              <a:t>Team Velocity 18/45 Story Points Completed J</a:t>
            </a:r>
          </a:p>
        </p:txBody>
      </p:sp>
      <p:graphicFrame>
        <p:nvGraphicFramePr>
          <p:cNvPr id="5" name="Content Placeholder 4">
            <a:extLst>
              <a:ext uri="{FF2B5EF4-FFF2-40B4-BE49-F238E27FC236}">
                <a16:creationId xmlns:a16="http://schemas.microsoft.com/office/drawing/2014/main" id="{844F01DB-D789-C50B-A329-47DD349623CE}"/>
              </a:ext>
            </a:extLst>
          </p:cNvPr>
          <p:cNvGraphicFramePr>
            <a:graphicFrameLocks noGrp="1"/>
          </p:cNvGraphicFramePr>
          <p:nvPr>
            <p:ph idx="1"/>
            <p:extLst>
              <p:ext uri="{D42A27DB-BD31-4B8C-83A1-F6EECF244321}">
                <p14:modId xmlns:p14="http://schemas.microsoft.com/office/powerpoint/2010/main" val="2141746955"/>
              </p:ext>
            </p:extLst>
          </p:nvPr>
        </p:nvGraphicFramePr>
        <p:xfrm>
          <a:off x="505119" y="1630919"/>
          <a:ext cx="10131425" cy="4175760"/>
        </p:xfrm>
        <a:graphic>
          <a:graphicData uri="http://schemas.openxmlformats.org/drawingml/2006/table">
            <a:tbl>
              <a:tblPr bandRow="1">
                <a:tableStyleId>{5C22544A-7EE6-4342-B048-85BDC9FD1C3A}</a:tableStyleId>
              </a:tblPr>
              <a:tblGrid>
                <a:gridCol w="10131425">
                  <a:extLst>
                    <a:ext uri="{9D8B030D-6E8A-4147-A177-3AD203B41FA5}">
                      <a16:colId xmlns:a16="http://schemas.microsoft.com/office/drawing/2014/main" val="3048958885"/>
                    </a:ext>
                  </a:extLst>
                </a:gridCol>
              </a:tblGrid>
              <a:tr h="4106681">
                <a:tc>
                  <a:txBody>
                    <a:bodyPr/>
                    <a:lstStyle/>
                    <a:p>
                      <a:pPr marL="285750" indent="-285750">
                        <a:buFont typeface="Arial"/>
                        <a:buChar char="•"/>
                      </a:pPr>
                      <a:r>
                        <a:rPr lang="en-US" sz="3600" b="0" i="0" u="none" strike="noStrike" noProof="0">
                          <a:solidFill>
                            <a:schemeClr val="tx1"/>
                          </a:solidFill>
                          <a:effectLst/>
                        </a:rPr>
                        <a:t>User data is stored securely in Firebase, and no unauthorized access is possible. Completed 8 Story Points</a:t>
                      </a:r>
                    </a:p>
                    <a:p>
                      <a:pPr marL="0" lvl="0" indent="0">
                        <a:buNone/>
                      </a:pPr>
                      <a:endParaRPr lang="en-US" sz="3600" b="0" i="0" u="none" strike="noStrike" noProof="0">
                        <a:solidFill>
                          <a:schemeClr val="tx1"/>
                        </a:solidFill>
                        <a:effectLst/>
                      </a:endParaRPr>
                    </a:p>
                    <a:p>
                      <a:pPr marL="285750" lvl="0" indent="-285750">
                        <a:buFont typeface="Arial"/>
                        <a:buChar char="•"/>
                      </a:pPr>
                      <a:r>
                        <a:rPr lang="en-US" sz="3600" b="0" i="0" u="none" strike="noStrike" noProof="0">
                          <a:solidFill>
                            <a:schemeClr val="tx1"/>
                          </a:solidFill>
                          <a:effectLst/>
                          <a:latin typeface="Calibri"/>
                        </a:rPr>
                        <a:t>User can choose what type of role they are when setting up their profile. Completed 10 Story Points</a:t>
                      </a:r>
                    </a:p>
                    <a:p>
                      <a:pPr marL="0" lvl="0" indent="0">
                        <a:buNone/>
                      </a:pPr>
                      <a:endParaRPr lang="en-US" sz="2000" b="0" i="0" u="none" strike="noStrike" noProof="0">
                        <a:solidFill>
                          <a:schemeClr val="tx1"/>
                        </a:solidFill>
                        <a:effectLst/>
                        <a:latin typeface="Calibri"/>
                      </a:endParaRPr>
                    </a:p>
                    <a:p>
                      <a:pPr marL="0" lvl="0" indent="0">
                        <a:buNone/>
                      </a:pPr>
                      <a:endParaRPr lang="en-US" sz="2000" b="0" i="0" u="none" strike="noStrike" noProof="0">
                        <a:solidFill>
                          <a:schemeClr val="tx1"/>
                        </a:solidFill>
                        <a:effectLst/>
                      </a:endParaRPr>
                    </a:p>
                    <a:p>
                      <a:pPr marL="285750" lvl="0" indent="-285750">
                        <a:buFont typeface="Arial"/>
                        <a:buChar char="•"/>
                      </a:pPr>
                      <a:endParaRPr lang="en-US" sz="1800" b="0" i="0" u="none" strike="noStrike" noProof="0">
                        <a:solidFill>
                          <a:schemeClr val="tx1"/>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956137098"/>
                  </a:ext>
                </a:extLst>
              </a:tr>
            </a:tbl>
          </a:graphicData>
        </a:graphic>
      </p:graphicFrame>
    </p:spTree>
    <p:extLst>
      <p:ext uri="{BB962C8B-B14F-4D97-AF65-F5344CB8AC3E}">
        <p14:creationId xmlns:p14="http://schemas.microsoft.com/office/powerpoint/2010/main" val="1097014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9" name="Rectangle 98">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le 1">
            <a:extLst>
              <a:ext uri="{FF2B5EF4-FFF2-40B4-BE49-F238E27FC236}">
                <a16:creationId xmlns:a16="http://schemas.microsoft.com/office/drawing/2014/main" id="{5A917115-9292-B99A-0374-BEFA2C845D7F}"/>
              </a:ext>
            </a:extLst>
          </p:cNvPr>
          <p:cNvSpPr>
            <a:spLocks noGrp="1"/>
          </p:cNvSpPr>
          <p:nvPr>
            <p:ph type="title"/>
          </p:nvPr>
        </p:nvSpPr>
        <p:spPr>
          <a:xfrm>
            <a:off x="314" y="252691"/>
            <a:ext cx="6368615" cy="1252192"/>
          </a:xfrm>
        </p:spPr>
        <p:txBody>
          <a:bodyPr vert="horz" lIns="91440" tIns="45720" rIns="91440" bIns="45720" rtlCol="0" anchor="b">
            <a:normAutofit fontScale="90000"/>
          </a:bodyPr>
          <a:lstStyle/>
          <a:p>
            <a:r>
              <a:rPr lang="en-US">
                <a:solidFill>
                  <a:srgbClr val="FFFFFF"/>
                </a:solidFill>
                <a:ea typeface="Calibri Light"/>
                <a:cs typeface="Calibri Light"/>
              </a:rPr>
              <a:t>Metrics Committed/Completed Ratio J</a:t>
            </a:r>
            <a:endParaRPr lang="en-US"/>
          </a:p>
        </p:txBody>
      </p:sp>
      <p:sp useBgFill="1">
        <p:nvSpPr>
          <p:cNvPr id="101"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Chart 4">
            <a:extLst>
              <a:ext uri="{FF2B5EF4-FFF2-40B4-BE49-F238E27FC236}">
                <a16:creationId xmlns:a16="http://schemas.microsoft.com/office/drawing/2014/main" id="{F678287F-CC71-CF6C-2CB0-1279B20C937C}"/>
              </a:ext>
            </a:extLst>
          </p:cNvPr>
          <p:cNvGraphicFramePr/>
          <p:nvPr>
            <p:extLst>
              <p:ext uri="{D42A27DB-BD31-4B8C-83A1-F6EECF244321}">
                <p14:modId xmlns:p14="http://schemas.microsoft.com/office/powerpoint/2010/main" val="2445565879"/>
              </p:ext>
            </p:extLst>
          </p:nvPr>
        </p:nvGraphicFramePr>
        <p:xfrm>
          <a:off x="7355001" y="1731777"/>
          <a:ext cx="3686910" cy="460663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2F315C9-91E7-1ACD-2A79-F9175A2C277D}"/>
              </a:ext>
            </a:extLst>
          </p:cNvPr>
          <p:cNvSpPr txBox="1"/>
          <p:nvPr/>
        </p:nvSpPr>
        <p:spPr>
          <a:xfrm>
            <a:off x="647" y="2953412"/>
            <a:ext cx="51694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Calibri"/>
                <a:cs typeface="Calibri"/>
              </a:rPr>
              <a:t>18 Story points completed of out 45 story points committed = 40% Completed</a:t>
            </a:r>
          </a:p>
        </p:txBody>
      </p:sp>
    </p:spTree>
    <p:extLst>
      <p:ext uri="{BB962C8B-B14F-4D97-AF65-F5344CB8AC3E}">
        <p14:creationId xmlns:p14="http://schemas.microsoft.com/office/powerpoint/2010/main" val="286785601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E509-563A-D16E-1240-2E6CFF64DB5C}"/>
              </a:ext>
            </a:extLst>
          </p:cNvPr>
          <p:cNvSpPr>
            <a:spLocks noGrp="1"/>
          </p:cNvSpPr>
          <p:nvPr>
            <p:ph type="title"/>
          </p:nvPr>
        </p:nvSpPr>
        <p:spPr>
          <a:xfrm>
            <a:off x="416334" y="341330"/>
            <a:ext cx="6027080" cy="1148563"/>
          </a:xfrm>
        </p:spPr>
        <p:txBody>
          <a:bodyPr>
            <a:normAutofit/>
          </a:bodyPr>
          <a:lstStyle/>
          <a:p>
            <a:r>
              <a:rPr lang="en-US" err="1">
                <a:ea typeface="Calibri Light"/>
                <a:cs typeface="Calibri Light"/>
              </a:rPr>
              <a:t>BurnDown</a:t>
            </a:r>
            <a:r>
              <a:rPr lang="en-US">
                <a:ea typeface="Calibri Light"/>
                <a:cs typeface="Calibri Light"/>
              </a:rPr>
              <a:t> Chart Sprint 2 J</a:t>
            </a:r>
            <a:endParaRPr lang="en-US"/>
          </a:p>
        </p:txBody>
      </p:sp>
      <p:pic>
        <p:nvPicPr>
          <p:cNvPr id="5" name="Picture 4" descr="A graph with a line going up&#10;&#10;AI-generated content may be incorrect.">
            <a:extLst>
              <a:ext uri="{FF2B5EF4-FFF2-40B4-BE49-F238E27FC236}">
                <a16:creationId xmlns:a16="http://schemas.microsoft.com/office/drawing/2014/main" id="{9B22EFA3-7BE7-5AE1-CC38-3FC023E2CF73}"/>
              </a:ext>
            </a:extLst>
          </p:cNvPr>
          <p:cNvPicPr>
            <a:picLocks noChangeAspect="1"/>
          </p:cNvPicPr>
          <p:nvPr/>
        </p:nvPicPr>
        <p:blipFill>
          <a:blip r:embed="rId3"/>
          <a:stretch>
            <a:fillRect/>
          </a:stretch>
        </p:blipFill>
        <p:spPr>
          <a:xfrm>
            <a:off x="419100" y="1709738"/>
            <a:ext cx="11344275" cy="46577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95151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7ED923C-3A72-8689-876F-C11B2976263C}"/>
              </a:ext>
            </a:extLst>
          </p:cNvPr>
          <p:cNvSpPr>
            <a:spLocks noGrp="1"/>
          </p:cNvSpPr>
          <p:nvPr>
            <p:ph type="title"/>
          </p:nvPr>
        </p:nvSpPr>
        <p:spPr>
          <a:xfrm>
            <a:off x="1155141" y="5630812"/>
            <a:ext cx="10127192" cy="931341"/>
          </a:xfrm>
        </p:spPr>
        <p:txBody>
          <a:bodyPr vert="horz" lIns="91440" tIns="45720" rIns="91440" bIns="45720" rtlCol="0" anchor="b">
            <a:normAutofit/>
          </a:bodyPr>
          <a:lstStyle/>
          <a:p>
            <a:pPr algn="r"/>
            <a:r>
              <a:rPr lang="en-US" sz="4000"/>
              <a:t>Retrospective S </a:t>
            </a:r>
          </a:p>
        </p:txBody>
      </p:sp>
      <p:pic>
        <p:nvPicPr>
          <p:cNvPr id="5" name="Picture 4" descr="A screenshot of a computer screen&#10;&#10;AI-generated content may be incorrect.">
            <a:extLst>
              <a:ext uri="{FF2B5EF4-FFF2-40B4-BE49-F238E27FC236}">
                <a16:creationId xmlns:a16="http://schemas.microsoft.com/office/drawing/2014/main" id="{D44CA6E0-0DA6-3E24-6A5B-65B1B1493417}"/>
              </a:ext>
            </a:extLst>
          </p:cNvPr>
          <p:cNvPicPr>
            <a:picLocks noChangeAspect="1"/>
          </p:cNvPicPr>
          <p:nvPr/>
        </p:nvPicPr>
        <p:blipFill>
          <a:blip r:embed="rId4"/>
          <a:srcRect t="10564" r="1" b="13373"/>
          <a:stretch/>
        </p:blipFill>
        <p:spPr>
          <a:xfrm>
            <a:off x="922867" y="645517"/>
            <a:ext cx="10346266" cy="474458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79096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7004C-C647-5D4F-D433-B22CCAADCB1C}"/>
              </a:ext>
            </a:extLst>
          </p:cNvPr>
          <p:cNvSpPr>
            <a:spLocks noGrp="1"/>
          </p:cNvSpPr>
          <p:nvPr>
            <p:ph type="title"/>
          </p:nvPr>
        </p:nvSpPr>
        <p:spPr>
          <a:xfrm>
            <a:off x="8121302" y="909957"/>
            <a:ext cx="3989566" cy="1608124"/>
          </a:xfrm>
        </p:spPr>
        <p:txBody>
          <a:bodyPr>
            <a:normAutofit/>
          </a:bodyPr>
          <a:lstStyle/>
          <a:p>
            <a:r>
              <a:rPr lang="en-US">
                <a:ea typeface="Calibri Light"/>
                <a:cs typeface="Calibri Light"/>
              </a:rPr>
              <a:t>Sprint 3 Planning T</a:t>
            </a:r>
            <a:endParaRPr lang="en-US"/>
          </a:p>
        </p:txBody>
      </p:sp>
      <p:pic>
        <p:nvPicPr>
          <p:cNvPr id="5" name="Content Placeholder 5" descr="A white rectangular box with black text&#10;&#10;AI-generated content may be incorrect.">
            <a:extLst>
              <a:ext uri="{FF2B5EF4-FFF2-40B4-BE49-F238E27FC236}">
                <a16:creationId xmlns:a16="http://schemas.microsoft.com/office/drawing/2014/main" id="{85D31A71-50DF-4CE3-2911-D5D2D7474F11}"/>
              </a:ext>
            </a:extLst>
          </p:cNvPr>
          <p:cNvPicPr>
            <a:picLocks noChangeAspect="1"/>
          </p:cNvPicPr>
          <p:nvPr/>
        </p:nvPicPr>
        <p:blipFill>
          <a:blip r:embed="rId3"/>
          <a:stretch>
            <a:fillRect/>
          </a:stretch>
        </p:blipFill>
        <p:spPr>
          <a:xfrm>
            <a:off x="229134" y="930026"/>
            <a:ext cx="7725191" cy="476557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Content Placeholder 2">
            <a:extLst>
              <a:ext uri="{FF2B5EF4-FFF2-40B4-BE49-F238E27FC236}">
                <a16:creationId xmlns:a16="http://schemas.microsoft.com/office/drawing/2014/main" id="{DB0BF781-67D3-FA85-B14B-630E60BC017B}"/>
              </a:ext>
            </a:extLst>
          </p:cNvPr>
          <p:cNvSpPr>
            <a:spLocks noGrp="1"/>
          </p:cNvSpPr>
          <p:nvPr>
            <p:ph idx="1"/>
          </p:nvPr>
        </p:nvSpPr>
        <p:spPr>
          <a:xfrm>
            <a:off x="8119806" y="2048387"/>
            <a:ext cx="3706762" cy="3972232"/>
          </a:xfrm>
        </p:spPr>
        <p:txBody>
          <a:bodyPr>
            <a:normAutofit/>
          </a:bodyPr>
          <a:lstStyle/>
          <a:p>
            <a:r>
              <a:rPr lang="en-US">
                <a:ea typeface="Calibri" panose="020F0502020204030204"/>
                <a:cs typeface="Calibri" panose="020F0502020204030204"/>
              </a:rPr>
              <a:t>In Addition to adding the Schedule API, availability setting, and notifications</a:t>
            </a:r>
          </a:p>
        </p:txBody>
      </p:sp>
    </p:spTree>
    <p:extLst>
      <p:ext uri="{BB962C8B-B14F-4D97-AF65-F5344CB8AC3E}">
        <p14:creationId xmlns:p14="http://schemas.microsoft.com/office/powerpoint/2010/main" val="1945932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142A5D-B4D9-5519-0295-B3D4A5D181A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B07EFCE-C309-A2EF-8B9A-90BCCB06BA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D11CFD4-F206-BD9B-124F-52B27E6ED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34FE0B0-7842-04EC-307B-46848E9D82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D68F3530-5640-278D-4E23-154E02F47AE1}"/>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r"/>
            <a:r>
              <a:rPr lang="en-US" sz="4800">
                <a:solidFill>
                  <a:srgbClr val="FFFFFF"/>
                </a:solidFill>
              </a:rPr>
              <a:t>Project Demo M</a:t>
            </a:r>
          </a:p>
        </p:txBody>
      </p:sp>
      <p:sp useBgFill="1">
        <p:nvSpPr>
          <p:cNvPr id="15" name="Freeform 5">
            <a:extLst>
              <a:ext uri="{FF2B5EF4-FFF2-40B4-BE49-F238E27FC236}">
                <a16:creationId xmlns:a16="http://schemas.microsoft.com/office/drawing/2014/main" id="{5626F2D9-1351-EA7C-AE26-69EFC7C44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0360E3A2-2023-DFB9-13CC-C84F71D61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AAB64E5-3833-003F-9D1A-D7AD827C44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EA612931-7FC4-983B-2CF6-6B73D31501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7D88E6-842C-4408-FEDF-468BEC9ABD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BA3343-5DC1-4E55-1520-2C94695AD9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A932A1-1419-6655-1089-D8A8A93984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1ED0AE-5CCB-D8B1-4E13-5A267F894D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FAA2D-0F6A-99F6-6FE3-B2A84A1F6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574DD0-1568-371D-72C3-620C1E71D6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7E8C5B-0A71-8176-EEBE-2BB167682C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409237-2514-8127-2CFC-7BBF498A1A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8891AF-7007-E271-2E03-42A72EE8B7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D5B041-883E-AA2A-30B6-9FE1835E63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35A3C2-E85D-7968-360D-24D33B4D4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9751C-935C-3D95-F43A-458730C9F9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343AA9-02A6-EA19-62C6-9AD0F50AFA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3E18A9-1FDC-7BCA-9840-89383DBF32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EECC74-130D-F9C2-0CB2-306C2F5B86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8B2B21-584B-1608-C4CA-2DDDF34FC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2B3BF4-DBF3-C5B7-6431-F550D97F9B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3DE227-0670-06CA-B0DA-52BB81EFE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A97070-A35A-E7E0-1E83-2E961FAF1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CEC69-C053-337E-BF9A-8D80E27D09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C27AA6-F1F1-FDB8-1635-CBFCE6DB9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D29D43-A6F7-A98E-A092-9607AFD67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6D4D58-B755-5693-9CB1-9D01C6766A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B52376-599C-67F4-1FBB-CDF221AF9A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F902274-B94A-ED16-9C70-549F0EEC0C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E0D7EB-707A-3ADE-9DDE-400E38AFE1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36BF2D4-4918-BF2D-9D81-18D2CADA1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3CD315-099F-5937-8199-524A464F12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10B74F9-F185-2AC3-BF46-A9A197866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CB6471-D70C-910B-143A-46897F2484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BFDD54-AD63-5601-6CC6-BE94CD40DE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08EB77-54BE-4180-3C97-79DBF6A42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0CC225-513E-CE74-4C77-3FE3FB89B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180655-2900-6E70-376B-3AEF9DA0EC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5854C05-AC3E-EA5D-EF91-7B0674CDEA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F19AAD-7A92-9BB5-621A-23658E9C35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E233E0D-A23F-CCE5-4623-47A495CD66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2A5A54-7BEC-90E8-41C6-69CBFED34B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539A181-24F4-5A26-9BDE-CD2DD134D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631FF1D-8F3C-98DF-798F-5A6D0A5A0F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414371-893A-DA9F-1940-042CC02E30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6A3D162-8983-6F88-4FA9-5D2F7E9846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99085-248D-B023-F4CF-96E17DBB2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369EA-275A-B2B2-DEE0-58F9301B6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931526-04A1-54CC-A6D1-4F44F435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C540EA-1083-9F39-B467-87F161F3D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7E06F6-FE9C-C93C-55C3-2255E731CD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201C53-6B25-E30E-7CD6-E5480D22CA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BC05388-C4E2-C96E-9913-EE9D836869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26125A7-D8F1-CD3A-C4A1-68D0DF6F31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74CE68-9034-CB78-AFFA-26FDECDC47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02EBF2-BB6F-51F3-2F76-C8B9A571ED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4D64826-6C44-CF61-21FF-84004CF656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21D4BA-49C6-1598-216A-92674B5254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D01C2B4-2A22-13C6-300D-D03DF27653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45A3F4-3765-456B-66C1-B2E30A3644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90D2EC-49F2-C30C-A9AA-673C59112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CEFF5C3-A2DF-133C-F857-0BCEE5B5EA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F9D3FD-A007-D785-0050-7B0D60729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13FC7F-6060-6D0A-9C09-B15F37960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5240BE-1FF1-2075-F3DB-15990EFD5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D24E643-310F-F9E6-F6D9-565B471BF7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128A2B7-7825-862F-D827-1C3A8773E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8E2EF92-D5FB-94A6-C261-836ADF4482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3B0FD10-C53C-148B-70AF-63A63E513E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57DA01D-57D9-F8D4-6C7A-6E0DECB331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FCFA37A-432F-AB38-58E6-6DC79D7EE5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12225BB-C2CB-5889-2EDF-187BECE4A7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21E1B20-BB9C-E877-1292-51081ACB1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38489-035D-B0AB-304E-825136FB2F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3D2B125-5985-26BF-CF12-AE311BA7B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7FAC1CA-D44F-7D78-ED98-5442256B4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619237F-01E6-1086-C575-856CCFF88A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27448-DF64-7EAA-A981-C25CA085B9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E495EC-8257-8CA9-9256-40B409DDA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41DD2A-E1A4-5342-C9B5-5C456A95B8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969C1-62ED-DC7F-04B5-EC3664859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descr="A screenshot of a login form&#10;&#10;AI-generated content may be incorrect.">
            <a:extLst>
              <a:ext uri="{FF2B5EF4-FFF2-40B4-BE49-F238E27FC236}">
                <a16:creationId xmlns:a16="http://schemas.microsoft.com/office/drawing/2014/main" id="{7F10424E-FB0F-8D1F-D5FA-E5046BB69DAE}"/>
              </a:ext>
            </a:extLst>
          </p:cNvPr>
          <p:cNvPicPr>
            <a:picLocks noChangeAspect="1"/>
          </p:cNvPicPr>
          <p:nvPr/>
        </p:nvPicPr>
        <p:blipFill>
          <a:blip r:embed="rId3"/>
          <a:stretch>
            <a:fillRect/>
          </a:stretch>
        </p:blipFill>
        <p:spPr>
          <a:xfrm>
            <a:off x="7369175" y="1765911"/>
            <a:ext cx="3295650" cy="4010025"/>
          </a:xfrm>
          <a:prstGeom prst="rect">
            <a:avLst/>
          </a:prstGeom>
        </p:spPr>
      </p:pic>
    </p:spTree>
    <p:extLst>
      <p:ext uri="{BB962C8B-B14F-4D97-AF65-F5344CB8AC3E}">
        <p14:creationId xmlns:p14="http://schemas.microsoft.com/office/powerpoint/2010/main" val="30710192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60A7CE-7C40-7F53-608A-1E393B15BF1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F49E562-DE44-D933-5540-D4AA8D4271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80A3174E-0C57-2783-A809-51815047E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AF6A79C-5BC3-2899-510D-A997B26E8B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E02FE739-8FB7-E3F4-1409-F734D672BEB1}"/>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r"/>
            <a:r>
              <a:rPr lang="en-US" sz="4800">
                <a:solidFill>
                  <a:srgbClr val="FFFFFF"/>
                </a:solidFill>
              </a:rPr>
              <a:t>Project Demo M</a:t>
            </a:r>
          </a:p>
        </p:txBody>
      </p:sp>
      <p:sp useBgFill="1">
        <p:nvSpPr>
          <p:cNvPr id="15" name="Freeform 5">
            <a:extLst>
              <a:ext uri="{FF2B5EF4-FFF2-40B4-BE49-F238E27FC236}">
                <a16:creationId xmlns:a16="http://schemas.microsoft.com/office/drawing/2014/main" id="{3BF9696C-5467-9FE3-D621-4F2F7471C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A387AEE5-B04E-9712-9E5C-56961CFAD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6852939-C404-D738-C21A-5DB8FDCC4A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23A475C-1BCA-C709-8CAC-FC8288D5E6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BB5344-DFBB-B71C-0151-822C4CDC4E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B8FE0C-3716-762C-8A41-07EA51424C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464BBC-8C6B-EB7D-3DAE-DE6BCB1EFD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7BE5AC-3A01-0FB1-3302-E1A162C65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E2AA6B-02EF-F685-E54C-F536B94BFF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317960-9EAC-71CC-95A9-B492114F5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E22089-64A1-C899-CA09-DA2E38D09E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459611-F908-FBB0-BAE6-E2B77CCD80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ECD023-F59A-5772-D740-E3ED78C90E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741B4B-B729-60B6-C56A-2ED28CBAF6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7996F6-992A-0BCF-BB81-80B3409462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253C27-E843-A39D-1A8F-410006884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935C4B-97EF-7DCB-C009-63805062A3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B5CB04-257F-9701-2300-8A5EFDD156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D1CCC9-8481-19FC-B2D8-811BC19144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F5B6C6-61DF-7882-9152-C71590074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5D25D7-0BAB-641C-7905-5317ADE278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6D9890-02A2-3147-F833-913A576E48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6E79ABA-4291-6D66-5E25-4319DFB813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739665-6CEC-42CD-5EE4-DB7CEF484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C97997-AA51-AA69-88E0-90FF35CBB1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85C2F9-C413-25C3-73CD-A23B687985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151D65-2E8B-6302-236E-B3208E6D6F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47B0C56-3886-5972-5F58-1305E1DB69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08E2B7A-95E1-1095-F8A1-30CB40D8B8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AFCA4A-6B20-4F82-0044-7E0C6053DB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3257558-2901-E7E7-25A6-A1DA31DD9C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33235FE-4C90-2886-ADB4-3E00C586F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B4FEED-0FDB-9A94-935F-F0A2A96A48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65935E6-F093-29CF-6603-247D2E8A88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8C36-591A-6CC4-E7D4-7C9E0E7980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0D29-8E03-83AE-369A-F1C1BCC830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44B6706-6527-9A12-CB95-93845932EB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7DA12FF-1A0F-B1F6-B9A0-57857D915D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F8F7968-9B24-5A67-3BFC-5937D951A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5C13925-30E3-728D-762C-17F094E84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1CADB70-11A3-4A52-36B4-7E3844C7DB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8F8C8E6-D94A-8796-C05F-E2C1673BCC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80A0E8-5BDA-ED72-6AC0-907BE4C67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39D8F1D-B5C6-8304-32AE-522897D5F7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70F8739-CFFE-B9FF-972C-22B357ADE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5E2C9BF-EF84-5E22-C6A2-426F1080D3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2E34F39-55C4-A13F-83B3-B2DEE4E980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A5EFF0-AD23-E5E2-7621-EFAADCC74D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695D64-29F4-B751-5AF0-539E8AF813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A6F75D-38E5-2B6E-C10E-78F9D8EB23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D4D535-0253-AA41-42C5-8F676ABA0D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8F12BB-BAE2-6816-CD38-01F2E73FE0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280810-22F8-532E-FAB3-B8BC308836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A46D900-9988-0C18-4B45-26C6415D4B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A27C4A-3F6A-920B-DF90-BA9D84B1C8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7630D24-88DA-5AB1-B633-8F411406AA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C4EE4-DD3D-8B70-3A2E-CAC158E0AF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37A4F7-6D5F-049D-0E7F-D56DF8025C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582D3A2-C68D-97A3-FF58-69BC008159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69C278C-474E-A993-BAA1-51792B6638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E2D2499-78D2-131B-3EED-EE0510CAD3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C8DCA45-510F-B965-34C9-CFCD7C444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7614BEB-6658-D37A-9A1A-BE44F9589A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DC895F-C5E1-F3C5-BEB5-31B5D831D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A5E03F5-C7B7-CB55-20D3-C900E89CD1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4FDDC8-2925-1EEB-0659-9AFA274FBF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1416B1C-3528-FC4E-0486-34A54393DA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2C1C60-E6F0-39A2-085C-01085BEAE9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27D334C-4006-E5E8-F4AA-7017B4B8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06E4495-544F-0F21-5DD4-C04E06F86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753F46D-A72D-BEFF-24A4-1999A988D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0F5A05A-D5E8-7E61-1E54-1D5266D2C4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F0246F2-9AA7-F369-3E65-2EEDD7A3B6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9860E39-EA9E-CAA9-EF8B-DBFD6B7918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8AF3A0A-A66B-8984-CA20-80248EEC8B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9C5450A-6698-CD69-7F43-DC47DF956D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DED74B-352D-5325-83B6-88BC09831C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5EE1451-F107-703D-6B94-09A6BA130B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64DD6DF-5520-F523-3BA7-B6DB29F442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5FA2DE9-E36D-6CC3-5913-B645274BF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E08A6A0-DA81-9A53-1AEA-CBB689532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A screenshot of a login form&#10;&#10;AI-generated content may be incorrect.">
            <a:extLst>
              <a:ext uri="{FF2B5EF4-FFF2-40B4-BE49-F238E27FC236}">
                <a16:creationId xmlns:a16="http://schemas.microsoft.com/office/drawing/2014/main" id="{FCC943A6-DF4D-01BD-F5B7-5BEBD66BD179}"/>
              </a:ext>
            </a:extLst>
          </p:cNvPr>
          <p:cNvPicPr>
            <a:picLocks noChangeAspect="1"/>
          </p:cNvPicPr>
          <p:nvPr/>
        </p:nvPicPr>
        <p:blipFill>
          <a:blip r:embed="rId3"/>
          <a:stretch>
            <a:fillRect/>
          </a:stretch>
        </p:blipFill>
        <p:spPr>
          <a:xfrm>
            <a:off x="7004539" y="1806209"/>
            <a:ext cx="4024924" cy="3675429"/>
          </a:xfrm>
          <a:prstGeom prst="rect">
            <a:avLst/>
          </a:prstGeom>
        </p:spPr>
      </p:pic>
    </p:spTree>
    <p:extLst>
      <p:ext uri="{BB962C8B-B14F-4D97-AF65-F5344CB8AC3E}">
        <p14:creationId xmlns:p14="http://schemas.microsoft.com/office/powerpoint/2010/main" val="126212877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905878E5-46FF-AF5F-CF6D-7D69DA4D81EC}"/>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r"/>
            <a:r>
              <a:rPr lang="en-US" sz="4800">
                <a:solidFill>
                  <a:srgbClr val="FFFFFF"/>
                </a:solidFill>
              </a:rPr>
              <a:t>Project Demo M </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descr="A screenshot of a computer&#10;&#10;AI-generated content may be incorrect.">
            <a:extLst>
              <a:ext uri="{FF2B5EF4-FFF2-40B4-BE49-F238E27FC236}">
                <a16:creationId xmlns:a16="http://schemas.microsoft.com/office/drawing/2014/main" id="{FBD52DBA-E2C5-AD09-03EF-CCDC46841883}"/>
              </a:ext>
            </a:extLst>
          </p:cNvPr>
          <p:cNvPicPr>
            <a:picLocks noChangeAspect="1"/>
          </p:cNvPicPr>
          <p:nvPr/>
        </p:nvPicPr>
        <p:blipFill>
          <a:blip r:embed="rId3"/>
          <a:stretch>
            <a:fillRect/>
          </a:stretch>
        </p:blipFill>
        <p:spPr>
          <a:xfrm>
            <a:off x="7058450" y="1719384"/>
            <a:ext cx="3926869" cy="3927231"/>
          </a:xfrm>
          <a:prstGeom prst="rect">
            <a:avLst/>
          </a:prstGeom>
        </p:spPr>
      </p:pic>
    </p:spTree>
    <p:extLst>
      <p:ext uri="{BB962C8B-B14F-4D97-AF65-F5344CB8AC3E}">
        <p14:creationId xmlns:p14="http://schemas.microsoft.com/office/powerpoint/2010/main" val="3905820250"/>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18C3-3B7A-513D-2482-42A5BB29F9D3}"/>
              </a:ext>
            </a:extLst>
          </p:cNvPr>
          <p:cNvSpPr>
            <a:spLocks noGrp="1"/>
          </p:cNvSpPr>
          <p:nvPr>
            <p:ph type="title"/>
          </p:nvPr>
        </p:nvSpPr>
        <p:spPr/>
        <p:txBody>
          <a:bodyPr/>
          <a:lstStyle/>
          <a:p>
            <a:r>
              <a:rPr lang="en-US">
                <a:latin typeface="Verdana Pro"/>
                <a:ea typeface="Calibri Light"/>
                <a:cs typeface="Calibri Light"/>
              </a:rPr>
              <a:t>Group Wiki Link</a:t>
            </a:r>
            <a:endParaRPr lang="en-US">
              <a:latin typeface="Verdana Pro"/>
            </a:endParaRPr>
          </a:p>
        </p:txBody>
      </p:sp>
      <p:sp>
        <p:nvSpPr>
          <p:cNvPr id="3" name="Content Placeholder 2">
            <a:extLst>
              <a:ext uri="{FF2B5EF4-FFF2-40B4-BE49-F238E27FC236}">
                <a16:creationId xmlns:a16="http://schemas.microsoft.com/office/drawing/2014/main" id="{BD416820-7B9D-BA6E-865A-FD5E9F537919}"/>
              </a:ext>
            </a:extLst>
          </p:cNvPr>
          <p:cNvSpPr>
            <a:spLocks noGrp="1"/>
          </p:cNvSpPr>
          <p:nvPr>
            <p:ph idx="1"/>
          </p:nvPr>
        </p:nvSpPr>
        <p:spPr/>
        <p:txBody>
          <a:bodyPr>
            <a:normAutofit/>
          </a:bodyPr>
          <a:lstStyle/>
          <a:p>
            <a:pPr marL="0" indent="0">
              <a:buNone/>
            </a:pPr>
            <a:r>
              <a:rPr lang="en-US" sz="3200">
                <a:latin typeface="Verdana Pro"/>
                <a:ea typeface="+mn-lt"/>
                <a:cs typeface="+mn-lt"/>
                <a:hlinkClick r:id="rId2"/>
              </a:rPr>
              <a:t>https://github.com/htmw/2025SA-Team1/wiki</a:t>
            </a:r>
            <a:endParaRPr lang="en-US" sz="3200">
              <a:latin typeface="Verdana Pro"/>
            </a:endParaRPr>
          </a:p>
        </p:txBody>
      </p:sp>
    </p:spTree>
    <p:extLst>
      <p:ext uri="{BB962C8B-B14F-4D97-AF65-F5344CB8AC3E}">
        <p14:creationId xmlns:p14="http://schemas.microsoft.com/office/powerpoint/2010/main" val="22356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9E3F-0372-CD0C-F39A-6B850588F1B4}"/>
              </a:ext>
            </a:extLst>
          </p:cNvPr>
          <p:cNvSpPr>
            <a:spLocks noGrp="1"/>
          </p:cNvSpPr>
          <p:nvPr>
            <p:ph type="title"/>
          </p:nvPr>
        </p:nvSpPr>
        <p:spPr>
          <a:xfrm>
            <a:off x="685801" y="538899"/>
            <a:ext cx="10131425" cy="1456267"/>
          </a:xfrm>
        </p:spPr>
        <p:txBody>
          <a:bodyPr/>
          <a:lstStyle/>
          <a:p>
            <a:r>
              <a:rPr lang="en-US">
                <a:ea typeface="Calibri Light"/>
                <a:cs typeface="Calibri Light"/>
              </a:rPr>
              <a:t>Improvements S</a:t>
            </a:r>
            <a:endParaRPr lang="en-US"/>
          </a:p>
        </p:txBody>
      </p:sp>
      <p:sp>
        <p:nvSpPr>
          <p:cNvPr id="3" name="Content Placeholder 2">
            <a:extLst>
              <a:ext uri="{FF2B5EF4-FFF2-40B4-BE49-F238E27FC236}">
                <a16:creationId xmlns:a16="http://schemas.microsoft.com/office/drawing/2014/main" id="{1D7F25B6-9E90-2E70-6345-F267173676A7}"/>
              </a:ext>
            </a:extLst>
          </p:cNvPr>
          <p:cNvSpPr>
            <a:spLocks noGrp="1"/>
          </p:cNvSpPr>
          <p:nvPr>
            <p:ph idx="1"/>
          </p:nvPr>
        </p:nvSpPr>
        <p:spPr>
          <a:xfrm>
            <a:off x="685801" y="3210289"/>
            <a:ext cx="10131425" cy="3649133"/>
          </a:xfrm>
        </p:spPr>
        <p:txBody>
          <a:bodyPr>
            <a:normAutofit fontScale="92500"/>
          </a:bodyPr>
          <a:lstStyle/>
          <a:p>
            <a:r>
              <a:rPr lang="en-US" sz="2800">
                <a:ea typeface="Calibri" panose="020F0502020204030204"/>
                <a:cs typeface="Calibri" panose="020F0502020204030204"/>
              </a:rPr>
              <a:t>First sprint where we focused mainly on code, rather than the planning. We were able to split up front-end and back-end between team members and then join the code in one of our meetings.</a:t>
            </a:r>
          </a:p>
          <a:p>
            <a:pPr>
              <a:buClr>
                <a:srgbClr val="FFFFFF"/>
              </a:buClr>
            </a:pPr>
            <a:r>
              <a:rPr lang="en-US" sz="2800">
                <a:ea typeface="Calibri" panose="020F0502020204030204"/>
                <a:cs typeface="Calibri" panose="020F0502020204030204"/>
              </a:rPr>
              <a:t>We had more meetings broken off from larger group dependent on what team members were working on. Front end team members met separately, and the back-end team did the same.</a:t>
            </a:r>
          </a:p>
          <a:p>
            <a:pPr>
              <a:buClr>
                <a:srgbClr val="FFFFFF"/>
              </a:buClr>
            </a:pPr>
            <a:r>
              <a:rPr lang="en-US" sz="2800">
                <a:ea typeface="Calibri" panose="020F0502020204030204"/>
                <a:cs typeface="Calibri" panose="020F0502020204030204"/>
              </a:rPr>
              <a:t>We were done with different parts of the sprint earlier in the sprint, not leaving things until the last minute.</a:t>
            </a: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p:txBody>
      </p:sp>
    </p:spTree>
    <p:extLst>
      <p:ext uri="{BB962C8B-B14F-4D97-AF65-F5344CB8AC3E}">
        <p14:creationId xmlns:p14="http://schemas.microsoft.com/office/powerpoint/2010/main" val="254297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D3DC-81A0-0F69-601C-BA636A4C4BCE}"/>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Project Description S</a:t>
            </a:r>
          </a:p>
        </p:txBody>
      </p:sp>
      <p:sp>
        <p:nvSpPr>
          <p:cNvPr id="4" name="TextBox 3">
            <a:extLst>
              <a:ext uri="{FF2B5EF4-FFF2-40B4-BE49-F238E27FC236}">
                <a16:creationId xmlns:a16="http://schemas.microsoft.com/office/drawing/2014/main" id="{67EFFD22-C4E8-512D-4960-E3B2876176F8}"/>
              </a:ext>
            </a:extLst>
          </p:cNvPr>
          <p:cNvSpPr txBox="1"/>
          <p:nvPr/>
        </p:nvSpPr>
        <p:spPr>
          <a:xfrm>
            <a:off x="619522" y="1803100"/>
            <a:ext cx="6305372" cy="49058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lnSpc>
                <a:spcPct val="90000"/>
              </a:lnSpc>
              <a:spcAft>
                <a:spcPts val="1000"/>
              </a:spcAft>
              <a:buClr>
                <a:schemeClr val="tx1"/>
              </a:buClr>
              <a:buSzPct val="100000"/>
              <a:buFont typeface="Arial"/>
              <a:buChar char="•"/>
            </a:pPr>
            <a:r>
              <a:rPr lang="en-US" sz="1600" err="1"/>
              <a:t>ScheduleEd</a:t>
            </a:r>
            <a:r>
              <a:rPr lang="en-US" sz="1600"/>
              <a:t> is a scheduling app that will assist teachers, parents, and students with the process of booking, managing, and tracking tutoring sessions. This app will focus on alleviating scheduling conflicts among all involved. Often, students have various commitments after school that are hard for the parents to manage. The times of these various extracurricular activities change. This has a trickledown effect on the teachers. This app will allow parents to book with a more flexible approach. They can go week by week, selecting times that work for them and their child. This app will eliminate scheduling conflicts, reduce ineffective communication, and avoid double-bookings and no-shows. In just the tap of a button, parents and students will be able to book, cancel, and reschedule appointments! The app will remind students/parents of their sessions and will allow the tutor to have a better scope at their week. It also will allow the tutor to notify parents of available times, rather than going back and forth, guessing what time will work. This app will aid many teachers, private tutors, and tutoring centers with a way to manage their learning schedule in a much more organized fashion. </a:t>
            </a:r>
            <a:endParaRPr lang="en-US" sz="1600">
              <a:ea typeface="Calibri"/>
              <a:cs typeface="Calibri"/>
            </a:endParaRPr>
          </a:p>
        </p:txBody>
      </p:sp>
      <p:pic>
        <p:nvPicPr>
          <p:cNvPr id="8" name="Graphic 7" descr="Classroom">
            <a:extLst>
              <a:ext uri="{FF2B5EF4-FFF2-40B4-BE49-F238E27FC236}">
                <a16:creationId xmlns:a16="http://schemas.microsoft.com/office/drawing/2014/main" id="{E3928283-12C9-C928-E162-6C67EC0A1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5302" y="805938"/>
            <a:ext cx="3683718" cy="36551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8076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49B21B45-DA05-8A37-B57B-AF1FF11BA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7EF2E-323A-814F-37A8-77269FCF3521}"/>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t>Team Working Agreement S</a:t>
            </a:r>
          </a:p>
        </p:txBody>
      </p:sp>
      <p:graphicFrame>
        <p:nvGraphicFramePr>
          <p:cNvPr id="24" name="TextBox 3">
            <a:extLst>
              <a:ext uri="{FF2B5EF4-FFF2-40B4-BE49-F238E27FC236}">
                <a16:creationId xmlns:a16="http://schemas.microsoft.com/office/drawing/2014/main" id="{13C6B152-7100-1964-499D-16BB86078976}"/>
              </a:ext>
            </a:extLst>
          </p:cNvPr>
          <p:cNvGraphicFramePr/>
          <p:nvPr>
            <p:extLst>
              <p:ext uri="{D42A27DB-BD31-4B8C-83A1-F6EECF244321}">
                <p14:modId xmlns:p14="http://schemas.microsoft.com/office/powerpoint/2010/main" val="3642970389"/>
              </p:ext>
            </p:extLst>
          </p:nvPr>
        </p:nvGraphicFramePr>
        <p:xfrm>
          <a:off x="685800" y="2065314"/>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58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48D9FCE-7668-FBAB-6EB3-0D2D2BA38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481DE-9FCD-80D0-742E-8DB4F612C03E}"/>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t>Team Working Agreement CONT. S</a:t>
            </a:r>
          </a:p>
        </p:txBody>
      </p:sp>
      <p:graphicFrame>
        <p:nvGraphicFramePr>
          <p:cNvPr id="24" name="TextBox 3">
            <a:extLst>
              <a:ext uri="{FF2B5EF4-FFF2-40B4-BE49-F238E27FC236}">
                <a16:creationId xmlns:a16="http://schemas.microsoft.com/office/drawing/2014/main" id="{C5FAB6F1-F0E1-563B-B545-D095D86973D2}"/>
              </a:ext>
            </a:extLst>
          </p:cNvPr>
          <p:cNvGraphicFramePr/>
          <p:nvPr>
            <p:extLst>
              <p:ext uri="{D42A27DB-BD31-4B8C-83A1-F6EECF244321}">
                <p14:modId xmlns:p14="http://schemas.microsoft.com/office/powerpoint/2010/main" val="966358543"/>
              </p:ext>
            </p:extLst>
          </p:nvPr>
        </p:nvGraphicFramePr>
        <p:xfrm>
          <a:off x="685800" y="2062753"/>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874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C9FA-A88E-48D5-59C8-BD03C9E8A60A}"/>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3200"/>
              <a:t>Project Schedule</a:t>
            </a:r>
          </a:p>
        </p:txBody>
      </p:sp>
      <p:sp>
        <p:nvSpPr>
          <p:cNvPr id="5" name="TextBox 4">
            <a:extLst>
              <a:ext uri="{FF2B5EF4-FFF2-40B4-BE49-F238E27FC236}">
                <a16:creationId xmlns:a16="http://schemas.microsoft.com/office/drawing/2014/main" id="{60995774-C6F4-42A2-42C6-AAB0CC794DDB}"/>
              </a:ext>
            </a:extLst>
          </p:cNvPr>
          <p:cNvSpPr txBox="1"/>
          <p:nvPr/>
        </p:nvSpPr>
        <p:spPr>
          <a:xfrm>
            <a:off x="685801" y="3009900"/>
            <a:ext cx="3771899" cy="27813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Aft>
                <a:spcPts val="1000"/>
              </a:spcAft>
              <a:buClr>
                <a:schemeClr val="tx1"/>
              </a:buClr>
              <a:buSzPct val="100000"/>
              <a:buFont typeface="Arial"/>
              <a:buChar char="•"/>
            </a:pPr>
            <a:r>
              <a:rPr lang="en-US" sz="3200"/>
              <a:t>Weekly Meetings!</a:t>
            </a:r>
            <a:endParaRPr lang="en-US" sz="3200">
              <a:ea typeface="Calibri"/>
              <a:cs typeface="Calibri"/>
            </a:endParaRPr>
          </a:p>
          <a:p>
            <a:pPr defTabSz="457200">
              <a:spcAft>
                <a:spcPts val="1000"/>
              </a:spcAft>
              <a:buClr>
                <a:schemeClr val="tx1"/>
              </a:buClr>
              <a:buSzPct val="100000"/>
              <a:buFont typeface="Arial"/>
              <a:buChar char="•"/>
            </a:pPr>
            <a:r>
              <a:rPr lang="en-US" sz="3200"/>
              <a:t>Sunday</a:t>
            </a:r>
            <a:br>
              <a:rPr lang="en-US" sz="3200"/>
            </a:br>
            <a:r>
              <a:rPr lang="en-US" sz="3200"/>
              <a:t>/Wednesday @ 8pm! V</a:t>
            </a:r>
            <a:endParaRPr lang="en-US" sz="3200">
              <a:ea typeface="Calibri"/>
              <a:cs typeface="Calibri"/>
            </a:endParaRPr>
          </a:p>
        </p:txBody>
      </p:sp>
      <p:graphicFrame>
        <p:nvGraphicFramePr>
          <p:cNvPr id="6" name="Table 5">
            <a:extLst>
              <a:ext uri="{FF2B5EF4-FFF2-40B4-BE49-F238E27FC236}">
                <a16:creationId xmlns:a16="http://schemas.microsoft.com/office/drawing/2014/main" id="{40330D60-6353-933A-9999-ED97F9B7E348}"/>
              </a:ext>
            </a:extLst>
          </p:cNvPr>
          <p:cNvGraphicFramePr>
            <a:graphicFrameLocks noGrp="1"/>
          </p:cNvGraphicFramePr>
          <p:nvPr>
            <p:extLst>
              <p:ext uri="{D42A27DB-BD31-4B8C-83A1-F6EECF244321}">
                <p14:modId xmlns:p14="http://schemas.microsoft.com/office/powerpoint/2010/main" val="907786146"/>
              </p:ext>
            </p:extLst>
          </p:nvPr>
        </p:nvGraphicFramePr>
        <p:xfrm>
          <a:off x="4838700" y="704905"/>
          <a:ext cx="5978529" cy="5070371"/>
        </p:xfrm>
        <a:graphic>
          <a:graphicData uri="http://schemas.openxmlformats.org/drawingml/2006/table">
            <a:tbl>
              <a:tblPr firstRow="1" bandRow="1">
                <a:tableStyleId>{125E5076-3810-47DD-B79F-674D7AD40C01}</a:tableStyleId>
              </a:tblPr>
              <a:tblGrid>
                <a:gridCol w="1634503">
                  <a:extLst>
                    <a:ext uri="{9D8B030D-6E8A-4147-A177-3AD203B41FA5}">
                      <a16:colId xmlns:a16="http://schemas.microsoft.com/office/drawing/2014/main" val="3599372750"/>
                    </a:ext>
                  </a:extLst>
                </a:gridCol>
                <a:gridCol w="2172012">
                  <a:extLst>
                    <a:ext uri="{9D8B030D-6E8A-4147-A177-3AD203B41FA5}">
                      <a16:colId xmlns:a16="http://schemas.microsoft.com/office/drawing/2014/main" val="2364450119"/>
                    </a:ext>
                  </a:extLst>
                </a:gridCol>
                <a:gridCol w="2172014">
                  <a:extLst>
                    <a:ext uri="{9D8B030D-6E8A-4147-A177-3AD203B41FA5}">
                      <a16:colId xmlns:a16="http://schemas.microsoft.com/office/drawing/2014/main" val="2467005580"/>
                    </a:ext>
                  </a:extLst>
                </a:gridCol>
              </a:tblGrid>
              <a:tr h="726903">
                <a:tc>
                  <a:txBody>
                    <a:bodyPr/>
                    <a:lstStyle/>
                    <a:p>
                      <a:pPr lvl="0">
                        <a:buNone/>
                      </a:pPr>
                      <a:endParaRPr lang="en-US" sz="3500">
                        <a:latin typeface="Verdana Pro"/>
                      </a:endParaRPr>
                    </a:p>
                  </a:txBody>
                  <a:tcPr marL="134611" marR="134611" marT="67306" marB="67306"/>
                </a:tc>
                <a:tc>
                  <a:txBody>
                    <a:bodyPr/>
                    <a:lstStyle/>
                    <a:p>
                      <a:pPr lvl="0" algn="ctr">
                        <a:buNone/>
                      </a:pPr>
                      <a:r>
                        <a:rPr lang="en-US" sz="3500">
                          <a:latin typeface="Verdana Pro"/>
                        </a:rPr>
                        <a:t>Start</a:t>
                      </a:r>
                      <a:endParaRPr lang="en-US" sz="2600"/>
                    </a:p>
                  </a:txBody>
                  <a:tcPr marL="134611" marR="134611" marT="67306" marB="67306" anchor="ctr"/>
                </a:tc>
                <a:tc>
                  <a:txBody>
                    <a:bodyPr/>
                    <a:lstStyle/>
                    <a:p>
                      <a:pPr lvl="0" algn="ctr">
                        <a:buNone/>
                      </a:pPr>
                      <a:r>
                        <a:rPr lang="en-US" sz="3500">
                          <a:latin typeface="Verdana Pro"/>
                        </a:rPr>
                        <a:t>End</a:t>
                      </a:r>
                      <a:endParaRPr lang="en-US" sz="2600"/>
                    </a:p>
                  </a:txBody>
                  <a:tcPr marL="134611" marR="134611" marT="67306" marB="67306" anchor="ctr"/>
                </a:tc>
                <a:extLst>
                  <a:ext uri="{0D108BD9-81ED-4DB2-BD59-A6C34878D82A}">
                    <a16:rowId xmlns:a16="http://schemas.microsoft.com/office/drawing/2014/main" val="2043444021"/>
                  </a:ext>
                </a:extLst>
              </a:tr>
              <a:tr h="1085867">
                <a:tc>
                  <a:txBody>
                    <a:bodyPr/>
                    <a:lstStyle/>
                    <a:p>
                      <a:pPr lvl="0" algn="ctr">
                        <a:buNone/>
                      </a:pPr>
                      <a:r>
                        <a:rPr lang="en-US" sz="2900">
                          <a:latin typeface="Verdana Pro"/>
                        </a:rPr>
                        <a:t>Sprint 0</a:t>
                      </a:r>
                      <a:endParaRPr lang="en-US" sz="2600"/>
                    </a:p>
                  </a:txBody>
                  <a:tcPr marL="134611" marR="134611" marT="67306" marB="67306" anchor="ctr"/>
                </a:tc>
                <a:tc>
                  <a:txBody>
                    <a:bodyPr/>
                    <a:lstStyle/>
                    <a:p>
                      <a:pPr lvl="0" algn="ctr">
                        <a:buNone/>
                      </a:pPr>
                      <a:r>
                        <a:rPr lang="en-US" sz="2900">
                          <a:latin typeface="Verdana Pro"/>
                        </a:rPr>
                        <a:t>January 21st</a:t>
                      </a:r>
                      <a:endParaRPr lang="en-US" sz="2600"/>
                    </a:p>
                  </a:txBody>
                  <a:tcPr marL="134611" marR="134611" marT="67306" marB="67306" anchor="ctr"/>
                </a:tc>
                <a:tc>
                  <a:txBody>
                    <a:bodyPr/>
                    <a:lstStyle/>
                    <a:p>
                      <a:pPr lvl="0" algn="ctr">
                        <a:buNone/>
                      </a:pPr>
                      <a:r>
                        <a:rPr lang="en-US" sz="2900">
                          <a:latin typeface="Verdana Pro"/>
                        </a:rPr>
                        <a:t>February 10th</a:t>
                      </a:r>
                      <a:endParaRPr lang="en-US" sz="2600"/>
                    </a:p>
                  </a:txBody>
                  <a:tcPr marL="134611" marR="134611" marT="67306" marB="67306" anchor="ctr"/>
                </a:tc>
                <a:extLst>
                  <a:ext uri="{0D108BD9-81ED-4DB2-BD59-A6C34878D82A}">
                    <a16:rowId xmlns:a16="http://schemas.microsoft.com/office/drawing/2014/main" val="2990081809"/>
                  </a:ext>
                </a:extLst>
              </a:tr>
              <a:tr h="1085867">
                <a:tc>
                  <a:txBody>
                    <a:bodyPr/>
                    <a:lstStyle/>
                    <a:p>
                      <a:pPr lvl="0" algn="ctr">
                        <a:buNone/>
                      </a:pPr>
                      <a:r>
                        <a:rPr lang="en-US" sz="2900">
                          <a:latin typeface="Verdana Pro"/>
                        </a:rPr>
                        <a:t>Sprint 1</a:t>
                      </a:r>
                      <a:endParaRPr lang="en-US" sz="2600"/>
                    </a:p>
                  </a:txBody>
                  <a:tcPr marL="134611" marR="134611" marT="67306" marB="67306" anchor="ctr"/>
                </a:tc>
                <a:tc>
                  <a:txBody>
                    <a:bodyPr/>
                    <a:lstStyle/>
                    <a:p>
                      <a:pPr lvl="0" algn="ctr">
                        <a:buNone/>
                      </a:pPr>
                      <a:r>
                        <a:rPr lang="en-US" sz="2900">
                          <a:latin typeface="Verdana Pro"/>
                        </a:rPr>
                        <a:t>February 11th</a:t>
                      </a:r>
                      <a:endParaRPr lang="en-US" sz="2600"/>
                    </a:p>
                  </a:txBody>
                  <a:tcPr marL="134611" marR="134611" marT="67306" marB="67306" anchor="ctr"/>
                </a:tc>
                <a:tc>
                  <a:txBody>
                    <a:bodyPr/>
                    <a:lstStyle/>
                    <a:p>
                      <a:pPr lvl="0" algn="ctr">
                        <a:buNone/>
                      </a:pPr>
                      <a:r>
                        <a:rPr lang="en-US" sz="2900">
                          <a:latin typeface="Verdana Pro"/>
                        </a:rPr>
                        <a:t>March 10th</a:t>
                      </a:r>
                      <a:endParaRPr lang="en-US" sz="2600"/>
                    </a:p>
                  </a:txBody>
                  <a:tcPr marL="134611" marR="134611" marT="67306" marB="67306" anchor="ctr"/>
                </a:tc>
                <a:extLst>
                  <a:ext uri="{0D108BD9-81ED-4DB2-BD59-A6C34878D82A}">
                    <a16:rowId xmlns:a16="http://schemas.microsoft.com/office/drawing/2014/main" val="4007911180"/>
                  </a:ext>
                </a:extLst>
              </a:tr>
              <a:tr h="1085867">
                <a:tc>
                  <a:txBody>
                    <a:bodyPr/>
                    <a:lstStyle/>
                    <a:p>
                      <a:pPr lvl="0" algn="ctr">
                        <a:buNone/>
                      </a:pPr>
                      <a:r>
                        <a:rPr lang="en-US" sz="2900">
                          <a:latin typeface="Verdana Pro"/>
                        </a:rPr>
                        <a:t>Sprint 2</a:t>
                      </a:r>
                      <a:endParaRPr lang="en-US" sz="2600"/>
                    </a:p>
                  </a:txBody>
                  <a:tcPr marL="134611" marR="134611" marT="67306" marB="67306" anchor="ctr"/>
                </a:tc>
                <a:tc>
                  <a:txBody>
                    <a:bodyPr/>
                    <a:lstStyle/>
                    <a:p>
                      <a:pPr lvl="0" algn="ctr">
                        <a:buNone/>
                      </a:pPr>
                      <a:r>
                        <a:rPr lang="en-US" sz="2900">
                          <a:latin typeface="Verdana Pro"/>
                        </a:rPr>
                        <a:t>March 11th</a:t>
                      </a:r>
                      <a:endParaRPr lang="en-US" sz="2600"/>
                    </a:p>
                  </a:txBody>
                  <a:tcPr marL="134611" marR="134611" marT="67306" marB="67306" anchor="ctr"/>
                </a:tc>
                <a:tc>
                  <a:txBody>
                    <a:bodyPr/>
                    <a:lstStyle/>
                    <a:p>
                      <a:pPr lvl="0" algn="ctr">
                        <a:buNone/>
                      </a:pPr>
                      <a:r>
                        <a:rPr lang="en-US" sz="2900">
                          <a:latin typeface="Verdana Pro"/>
                        </a:rPr>
                        <a:t>April 7th</a:t>
                      </a:r>
                      <a:endParaRPr lang="en-US" sz="2600"/>
                    </a:p>
                  </a:txBody>
                  <a:tcPr marL="134611" marR="134611" marT="67306" marB="67306" anchor="ctr"/>
                </a:tc>
                <a:extLst>
                  <a:ext uri="{0D108BD9-81ED-4DB2-BD59-A6C34878D82A}">
                    <a16:rowId xmlns:a16="http://schemas.microsoft.com/office/drawing/2014/main" val="4149189168"/>
                  </a:ext>
                </a:extLst>
              </a:tr>
              <a:tr h="1085867">
                <a:tc>
                  <a:txBody>
                    <a:bodyPr/>
                    <a:lstStyle/>
                    <a:p>
                      <a:pPr lvl="0" algn="ctr">
                        <a:buNone/>
                      </a:pPr>
                      <a:r>
                        <a:rPr lang="en-US" sz="2900">
                          <a:latin typeface="Verdana Pro"/>
                        </a:rPr>
                        <a:t>Sprint 3</a:t>
                      </a:r>
                    </a:p>
                  </a:txBody>
                  <a:tcPr marL="134611" marR="134611" marT="67306" marB="67306" anchor="ctr"/>
                </a:tc>
                <a:tc>
                  <a:txBody>
                    <a:bodyPr/>
                    <a:lstStyle/>
                    <a:p>
                      <a:pPr lvl="0" algn="ctr">
                        <a:buNone/>
                      </a:pPr>
                      <a:r>
                        <a:rPr lang="en-US" sz="2900">
                          <a:latin typeface="Verdana Pro"/>
                        </a:rPr>
                        <a:t>April 8th</a:t>
                      </a:r>
                    </a:p>
                  </a:txBody>
                  <a:tcPr marL="134611" marR="134611" marT="67306" marB="67306" anchor="ctr"/>
                </a:tc>
                <a:tc>
                  <a:txBody>
                    <a:bodyPr/>
                    <a:lstStyle/>
                    <a:p>
                      <a:pPr lvl="0" algn="ctr">
                        <a:buNone/>
                      </a:pPr>
                      <a:r>
                        <a:rPr lang="en-US" sz="2900">
                          <a:latin typeface="Verdana Pro"/>
                        </a:rPr>
                        <a:t>May 5th</a:t>
                      </a:r>
                    </a:p>
                  </a:txBody>
                  <a:tcPr marL="134611" marR="134611" marT="67306" marB="67306" anchor="ctr"/>
                </a:tc>
                <a:extLst>
                  <a:ext uri="{0D108BD9-81ED-4DB2-BD59-A6C34878D82A}">
                    <a16:rowId xmlns:a16="http://schemas.microsoft.com/office/drawing/2014/main" val="2091110738"/>
                  </a:ext>
                </a:extLst>
              </a:tr>
            </a:tbl>
          </a:graphicData>
        </a:graphic>
      </p:graphicFrame>
    </p:spTree>
    <p:extLst>
      <p:ext uri="{BB962C8B-B14F-4D97-AF65-F5344CB8AC3E}">
        <p14:creationId xmlns:p14="http://schemas.microsoft.com/office/powerpoint/2010/main" val="218879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7192-A24E-16CE-67AB-6BE770401123}"/>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1 S</a:t>
            </a:r>
            <a:endParaRPr lang="en-US"/>
          </a:p>
        </p:txBody>
      </p:sp>
      <p:sp>
        <p:nvSpPr>
          <p:cNvPr id="17" name="Content Placeholder 7">
            <a:extLst>
              <a:ext uri="{FF2B5EF4-FFF2-40B4-BE49-F238E27FC236}">
                <a16:creationId xmlns:a16="http://schemas.microsoft.com/office/drawing/2014/main" id="{EDA175DF-7525-A38B-9EB8-28650F9D2B4D}"/>
              </a:ext>
            </a:extLst>
          </p:cNvPr>
          <p:cNvSpPr>
            <a:spLocks noGrp="1"/>
          </p:cNvSpPr>
          <p:nvPr>
            <p:ph idx="1"/>
          </p:nvPr>
        </p:nvSpPr>
        <p:spPr>
          <a:xfrm>
            <a:off x="6093844" y="1711087"/>
            <a:ext cx="5198853" cy="4061268"/>
          </a:xfrm>
        </p:spPr>
        <p:txBody>
          <a:bodyPr>
            <a:normAutofit/>
          </a:bodyPr>
          <a:lstStyle/>
          <a:p>
            <a:pPr marL="0" indent="0">
              <a:buNone/>
            </a:pPr>
            <a:r>
              <a:rPr lang="en-US">
                <a:ea typeface="+mn-lt"/>
                <a:cs typeface="+mn-lt"/>
              </a:rPr>
              <a:t>Kathy is a private tutor working both online and in-person. While she enjoys teaching, managing her growing client base has become increasingly difficult. She often struggles with overbooking and scheduling conflicts, as manually tracking appointments leads to occasional double bookings or missed sessions. With an automated scheduling system, students could book sessions based on her availability, preventing conflicts and last-minute mix-ups. A student profile feature would help her store session notes and track progress efficiently, ensuring personalized lesson plans for each student.</a:t>
            </a:r>
            <a:endParaRPr lang="en-US"/>
          </a:p>
        </p:txBody>
      </p:sp>
      <p:pic>
        <p:nvPicPr>
          <p:cNvPr id="4" name="Content Placeholder 3">
            <a:extLst>
              <a:ext uri="{FF2B5EF4-FFF2-40B4-BE49-F238E27FC236}">
                <a16:creationId xmlns:a16="http://schemas.microsoft.com/office/drawing/2014/main" id="{EF0EAFBF-6992-3088-7CC5-E9C3D1A509A5}"/>
              </a:ext>
            </a:extLst>
          </p:cNvPr>
          <p:cNvPicPr>
            <a:picLocks noChangeAspect="1"/>
          </p:cNvPicPr>
          <p:nvPr/>
        </p:nvPicPr>
        <p:blipFill>
          <a:blip r:embed="rId3"/>
          <a:stretch>
            <a:fillRect/>
          </a:stretch>
        </p:blipFill>
        <p:spPr>
          <a:xfrm>
            <a:off x="590752" y="2248579"/>
            <a:ext cx="5301843" cy="235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6ABA8E5A-C36B-2773-B861-8C9CB52CEC20}"/>
              </a:ext>
            </a:extLst>
          </p:cNvPr>
          <p:cNvSpPr txBox="1"/>
          <p:nvPr/>
        </p:nvSpPr>
        <p:spPr>
          <a:xfrm>
            <a:off x="592667" y="4762500"/>
            <a:ext cx="60536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Calibri Light"/>
                <a:ea typeface="Calibri"/>
                <a:cs typeface="Calibri"/>
              </a:rPr>
              <a:t>Kathy</a:t>
            </a:r>
            <a:r>
              <a:rPr lang="en-US" sz="2400">
                <a:latin typeface="Calibri Light"/>
                <a:ea typeface="Calibri"/>
                <a:cs typeface="Calibri"/>
              </a:rPr>
              <a:t>  - </a:t>
            </a:r>
            <a:r>
              <a:rPr lang="en-US" sz="2000">
                <a:ea typeface="+mn-lt"/>
                <a:cs typeface="+mn-lt"/>
              </a:rPr>
              <a:t>Wants a comprehensive tutor scheduling planner for managing multiple clients.</a:t>
            </a:r>
            <a:endParaRPr lang="en-US" sz="2000">
              <a:latin typeface="Calibri Light"/>
              <a:ea typeface="Calibri"/>
              <a:cs typeface="Calibri"/>
            </a:endParaRPr>
          </a:p>
        </p:txBody>
      </p:sp>
    </p:spTree>
    <p:extLst>
      <p:ext uri="{BB962C8B-B14F-4D97-AF65-F5344CB8AC3E}">
        <p14:creationId xmlns:p14="http://schemas.microsoft.com/office/powerpoint/2010/main" val="2248949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Celestial</vt:lpstr>
      <vt:lpstr>PowerPoint Presentation</vt:lpstr>
      <vt:lpstr>Agenda T  </vt:lpstr>
      <vt:lpstr>Team Members T</vt:lpstr>
      <vt:lpstr>Improvements S</vt:lpstr>
      <vt:lpstr>Project Description S</vt:lpstr>
      <vt:lpstr>Team Working Agreement S</vt:lpstr>
      <vt:lpstr>Team Working Agreement CONT. S</vt:lpstr>
      <vt:lpstr>Project Schedule</vt:lpstr>
      <vt:lpstr>Persona 1 S</vt:lpstr>
      <vt:lpstr>Persona 2 S</vt:lpstr>
      <vt:lpstr>Persona 3 S</vt:lpstr>
      <vt:lpstr>MVP V</vt:lpstr>
      <vt:lpstr>Technology M</vt:lpstr>
      <vt:lpstr>Firebase Realtime database api V</vt:lpstr>
      <vt:lpstr>Algorithm M</vt:lpstr>
      <vt:lpstr>Architecture Diagram</vt:lpstr>
      <vt:lpstr>Context Diagram </vt:lpstr>
      <vt:lpstr>ER Diagram </vt:lpstr>
      <vt:lpstr>Sequence Diagram </vt:lpstr>
      <vt:lpstr>State Diagram </vt:lpstr>
      <vt:lpstr>Concept Diagram </vt:lpstr>
      <vt:lpstr>Class Diagram </vt:lpstr>
      <vt:lpstr>Product Backlog T  </vt:lpstr>
      <vt:lpstr>Product Backlog T </vt:lpstr>
      <vt:lpstr>Product Backlog  T</vt:lpstr>
      <vt:lpstr>Sprint 1 Stories T</vt:lpstr>
      <vt:lpstr>SpRint 2 Backlog T</vt:lpstr>
      <vt:lpstr>Test Cases Sprint 2 V</vt:lpstr>
      <vt:lpstr>Sprint 2 Stories Completed and not T</vt:lpstr>
      <vt:lpstr>Team Velocity 18/45 Story Points Completed J</vt:lpstr>
      <vt:lpstr>Metrics Committed/Completed Ratio J</vt:lpstr>
      <vt:lpstr>BurnDown Chart Sprint 2 J</vt:lpstr>
      <vt:lpstr>Retrospective S </vt:lpstr>
      <vt:lpstr>Sprint 3 Planning T</vt:lpstr>
      <vt:lpstr>Project Demo M</vt:lpstr>
      <vt:lpstr>Project Demo M</vt:lpstr>
      <vt:lpstr>Project Demo M </vt:lpstr>
      <vt:lpstr>Group Wiki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2025-02-09T16:07:42Z</dcterms:created>
  <dcterms:modified xsi:type="dcterms:W3CDTF">2025-04-08T02:22:48Z</dcterms:modified>
</cp:coreProperties>
</file>